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60" r:id="rId5"/>
    <p:sldId id="269" r:id="rId6"/>
    <p:sldId id="306" r:id="rId7"/>
    <p:sldId id="307" r:id="rId8"/>
    <p:sldId id="305" r:id="rId9"/>
    <p:sldId id="283" r:id="rId10"/>
    <p:sldId id="309" r:id="rId11"/>
    <p:sldId id="310" r:id="rId12"/>
    <p:sldId id="308" r:id="rId13"/>
    <p:sldId id="278" r:id="rId14"/>
    <p:sldId id="296" r:id="rId15"/>
    <p:sldId id="298" r:id="rId16"/>
    <p:sldId id="302" r:id="rId17"/>
    <p:sldId id="303" r:id="rId18"/>
    <p:sldId id="300" r:id="rId19"/>
    <p:sldId id="311" r:id="rId20"/>
    <p:sldId id="273" r:id="rId21"/>
    <p:sldId id="299" r:id="rId22"/>
  </p:sldIdLst>
  <p:sldSz cx="18288000" cy="10287000"/>
  <p:notesSz cx="6858000" cy="9144000"/>
  <p:embeddedFontLst>
    <p:embeddedFont>
      <p:font typeface="Source Sans Pro" panose="020B0503030403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33" autoAdjust="0"/>
    <p:restoredTop sz="94602" autoAdjust="0"/>
  </p:normalViewPr>
  <p:slideViewPr>
    <p:cSldViewPr>
      <p:cViewPr varScale="1">
        <p:scale>
          <a:sx n="77" d="100"/>
          <a:sy n="77" d="100"/>
        </p:scale>
        <p:origin x="3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7FA50-4058-E248-BB94-47558C3FD18A}" type="datetimeFigureOut">
              <a:rPr lang="en-US" smtClean="0"/>
              <a:t>9/17/24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1F154-F68E-414C-80E9-3EB9031A34CF}" type="slidenum">
              <a:rPr lang="en-US" smtClean="0"/>
              <a:t>‹#›</a:t>
            </a:fld>
            <a:endParaRPr lang="en-US"/>
          </a:p>
        </p:txBody>
      </p:sp>
    </p:spTree>
    <p:extLst>
      <p:ext uri="{BB962C8B-B14F-4D97-AF65-F5344CB8AC3E}">
        <p14:creationId xmlns:p14="http://schemas.microsoft.com/office/powerpoint/2010/main" val="214126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 direct quote from Isaiah 52:7 </a:t>
            </a:r>
            <a:r>
              <a:rPr lang="en-NZ" b="1" i="0" u="none" strike="noStrike" baseline="30000" dirty="0">
                <a:solidFill>
                  <a:srgbClr val="000000"/>
                </a:solidFill>
                <a:effectLst/>
                <a:latin typeface="system-ui"/>
              </a:rPr>
              <a:t>7 </a:t>
            </a:r>
            <a:r>
              <a:rPr lang="en-NZ" b="0" i="0" u="none" strike="noStrike" dirty="0">
                <a:solidFill>
                  <a:srgbClr val="000000"/>
                </a:solidFill>
                <a:effectLst/>
                <a:highlight>
                  <a:srgbClr val="FFFFFF"/>
                </a:highlight>
                <a:latin typeface="system-ui"/>
              </a:rPr>
              <a:t>How wonderful it is to see someone coming over the hills to tell good news. How wonderful to hear him announce, “There is peace! We have been saved!” and to hear him say to Zion, “Your God is the king!”</a:t>
            </a:r>
            <a:endParaRPr lang="en-US" dirty="0"/>
          </a:p>
        </p:txBody>
      </p:sp>
      <p:sp>
        <p:nvSpPr>
          <p:cNvPr id="4" name="Slide Number Placeholder 3"/>
          <p:cNvSpPr>
            <a:spLocks noGrp="1"/>
          </p:cNvSpPr>
          <p:nvPr>
            <p:ph type="sldNum" sz="quarter" idx="5"/>
          </p:nvPr>
        </p:nvSpPr>
        <p:spPr/>
        <p:txBody>
          <a:bodyPr/>
          <a:lstStyle/>
          <a:p>
            <a:fld id="{DB51F154-F68E-414C-80E9-3EB9031A34CF}" type="slidenum">
              <a:rPr lang="en-US" smtClean="0"/>
              <a:t>6</a:t>
            </a:fld>
            <a:endParaRPr lang="en-US"/>
          </a:p>
        </p:txBody>
      </p:sp>
    </p:spTree>
    <p:extLst>
      <p:ext uri="{BB962C8B-B14F-4D97-AF65-F5344CB8AC3E}">
        <p14:creationId xmlns:p14="http://schemas.microsoft.com/office/powerpoint/2010/main" val="277699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5660-A9CE-7A9A-C6EA-AEC584B697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89A07-F53A-D3F1-8237-00726FD48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4DD7D-9AE2-221F-3A4F-60E8F6852685}"/>
              </a:ext>
            </a:extLst>
          </p:cNvPr>
          <p:cNvSpPr>
            <a:spLocks noGrp="1"/>
          </p:cNvSpPr>
          <p:nvPr>
            <p:ph type="body" idx="1"/>
          </p:nvPr>
        </p:nvSpPr>
        <p:spPr/>
        <p:txBody>
          <a:bodyPr/>
          <a:lstStyle/>
          <a:p>
            <a:pPr algn="l">
              <a:buFont typeface="+mj-lt"/>
              <a:buAutoNum type="arabicPeriod"/>
            </a:pPr>
            <a:endParaRPr lang="en-NZ" sz="1800" b="0" i="0" u="none" strike="noStrike" dirty="0">
              <a:solidFill>
                <a:srgbClr val="212121"/>
              </a:solidFill>
              <a:effectLst/>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AB69165A-0348-4D69-9514-7E93515B7353}"/>
              </a:ext>
            </a:extLst>
          </p:cNvPr>
          <p:cNvSpPr>
            <a:spLocks noGrp="1"/>
          </p:cNvSpPr>
          <p:nvPr>
            <p:ph type="sldNum" sz="quarter" idx="5"/>
          </p:nvPr>
        </p:nvSpPr>
        <p:spPr/>
        <p:txBody>
          <a:bodyPr/>
          <a:lstStyle/>
          <a:p>
            <a:fld id="{DB51F154-F68E-414C-80E9-3EB9031A34CF}" type="slidenum">
              <a:rPr lang="en-US" smtClean="0"/>
              <a:t>8</a:t>
            </a:fld>
            <a:endParaRPr lang="en-US"/>
          </a:p>
        </p:txBody>
      </p:sp>
    </p:spTree>
    <p:extLst>
      <p:ext uri="{BB962C8B-B14F-4D97-AF65-F5344CB8AC3E}">
        <p14:creationId xmlns:p14="http://schemas.microsoft.com/office/powerpoint/2010/main" val="197412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014D-31C9-D27B-4EB9-A778F3E11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042DE-195F-6E94-1BD7-DC0069B10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B8FF47-EFCB-6538-332A-2947F2D8A706}"/>
              </a:ext>
            </a:extLst>
          </p:cNvPr>
          <p:cNvSpPr>
            <a:spLocks noGrp="1"/>
          </p:cNvSpPr>
          <p:nvPr>
            <p:ph type="body" idx="1"/>
          </p:nvPr>
        </p:nvSpPr>
        <p:spPr/>
        <p:txBody>
          <a:bodyPr/>
          <a:lstStyle/>
          <a:p>
            <a:pPr algn="l">
              <a:buFont typeface="+mj-lt"/>
              <a:buAutoNum type="arabicPeriod"/>
            </a:pPr>
            <a:endParaRPr lang="en-NZ" sz="1800" b="0" i="0" u="none" strike="noStrike" dirty="0">
              <a:solidFill>
                <a:srgbClr val="212121"/>
              </a:solidFill>
              <a:effectLst/>
              <a:latin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F3C1189C-21AD-0D00-BEB7-FAB2D009B31A}"/>
              </a:ext>
            </a:extLst>
          </p:cNvPr>
          <p:cNvSpPr>
            <a:spLocks noGrp="1"/>
          </p:cNvSpPr>
          <p:nvPr>
            <p:ph type="sldNum" sz="quarter" idx="5"/>
          </p:nvPr>
        </p:nvSpPr>
        <p:spPr/>
        <p:txBody>
          <a:bodyPr/>
          <a:lstStyle/>
          <a:p>
            <a:fld id="{DB51F154-F68E-414C-80E9-3EB9031A34CF}" type="slidenum">
              <a:rPr lang="en-US" smtClean="0"/>
              <a:t>9</a:t>
            </a:fld>
            <a:endParaRPr lang="en-US"/>
          </a:p>
        </p:txBody>
      </p:sp>
    </p:spTree>
    <p:extLst>
      <p:ext uri="{BB962C8B-B14F-4D97-AF65-F5344CB8AC3E}">
        <p14:creationId xmlns:p14="http://schemas.microsoft.com/office/powerpoint/2010/main" val="196949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icharddavis@cccnz.nz"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3505200" y="1489440"/>
            <a:ext cx="9906000" cy="1981200"/>
          </a:xfrm>
        </p:spPr>
        <p:txBody>
          <a:bodyPr>
            <a:noAutofit/>
          </a:bodyPr>
          <a:lstStyle/>
          <a:p>
            <a:r>
              <a:rPr lang="en-US" sz="5400" b="1" dirty="0">
                <a:latin typeface="+mn-lt"/>
              </a:rPr>
              <a:t>Welcome</a:t>
            </a:r>
            <a:br>
              <a:rPr lang="en-US" sz="5400" b="1" dirty="0">
                <a:latin typeface="+mn-lt"/>
              </a:rPr>
            </a:br>
            <a:br>
              <a:rPr lang="en-US" sz="5400" b="1" dirty="0">
                <a:latin typeface="+mn-lt"/>
              </a:rPr>
            </a:br>
            <a:r>
              <a:rPr lang="en-US" sz="5400" b="1" dirty="0">
                <a:latin typeface="+mn-lt"/>
              </a:rPr>
              <a:t>Partnering for Community Outreach</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3046914" y="4762500"/>
            <a:ext cx="10820400" cy="1447799"/>
          </a:xfrm>
        </p:spPr>
        <p:txBody>
          <a:bodyPr>
            <a:noAutofit/>
          </a:bodyPr>
          <a:lstStyle/>
          <a:p>
            <a:pPr marL="0" indent="0" algn="ctr">
              <a:buNone/>
            </a:pPr>
            <a:endParaRPr lang="en-US" sz="4400" b="1" dirty="0"/>
          </a:p>
          <a:p>
            <a:pPr marL="0" indent="0" algn="ctr">
              <a:buNone/>
            </a:pPr>
            <a:r>
              <a:rPr lang="en-US" sz="4400" b="1" dirty="0"/>
              <a:t>Richard Davis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u="sng" dirty="0">
                <a:latin typeface="+mn-lt"/>
              </a:rPr>
              <a:t>Christian Camping – The Current</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1447800" y="1943100"/>
            <a:ext cx="14630400" cy="7467600"/>
          </a:xfrm>
        </p:spPr>
        <p:txBody>
          <a:bodyPr>
            <a:normAutofit/>
          </a:bodyPr>
          <a:lstStyle/>
          <a:p>
            <a:pPr lvl="0"/>
            <a:r>
              <a:rPr lang="en-US" sz="4000" dirty="0">
                <a:latin typeface="Source Sans Pro" panose="020B0503030403020204" pitchFamily="34" charset="0"/>
                <a:ea typeface="Source Sans Pro" panose="020B0503030403020204" pitchFamily="34" charset="0"/>
              </a:rPr>
              <a:t>Churches in the movement are not partnering closely with a local camp</a:t>
            </a:r>
          </a:p>
          <a:p>
            <a:pPr lvl="0"/>
            <a:r>
              <a:rPr lang="en-US" sz="4000" dirty="0">
                <a:latin typeface="Source Sans Pro" panose="020B0503030403020204" pitchFamily="34" charset="0"/>
                <a:ea typeface="Source Sans Pro" panose="020B0503030403020204" pitchFamily="34" charset="0"/>
              </a:rPr>
              <a:t>Most camps do not seek to serve the church</a:t>
            </a:r>
          </a:p>
          <a:p>
            <a:pPr lvl="0"/>
            <a:r>
              <a:rPr lang="en-US" sz="4000" dirty="0">
                <a:latin typeface="Source Sans Pro" panose="020B0503030403020204" pitchFamily="34" charset="0"/>
                <a:ea typeface="Source Sans Pro" panose="020B0503030403020204" pitchFamily="34" charset="0"/>
              </a:rPr>
              <a:t>Church eldership is often not assisting in the governance of Christian camps</a:t>
            </a:r>
          </a:p>
          <a:p>
            <a:pPr lvl="0"/>
            <a:r>
              <a:rPr lang="en-US" sz="4000" dirty="0">
                <a:latin typeface="Source Sans Pro" panose="020B0503030403020204" pitchFamily="34" charset="0"/>
                <a:ea typeface="Source Sans Pro" panose="020B0503030403020204" pitchFamily="34" charset="0"/>
              </a:rPr>
              <a:t>Camps have little ability to commit to true discipleship </a:t>
            </a:r>
          </a:p>
          <a:p>
            <a:pPr lvl="0"/>
            <a:r>
              <a:rPr lang="en-US" sz="4000" dirty="0">
                <a:latin typeface="Source Sans Pro" panose="020B0503030403020204" pitchFamily="34" charset="0"/>
                <a:ea typeface="Source Sans Pro" panose="020B0503030403020204" pitchFamily="34" charset="0"/>
              </a:rPr>
              <a:t>Christian Camping is not providing the future </a:t>
            </a:r>
            <a:r>
              <a:rPr lang="en-US" sz="4000" u="sng" dirty="0">
                <a:latin typeface="Source Sans Pro" panose="020B0503030403020204" pitchFamily="34" charset="0"/>
                <a:ea typeface="Source Sans Pro" panose="020B0503030403020204" pitchFamily="34" charset="0"/>
              </a:rPr>
              <a:t>church</a:t>
            </a:r>
            <a:r>
              <a:rPr lang="en-US" sz="4000" dirty="0">
                <a:latin typeface="Source Sans Pro" panose="020B0503030403020204" pitchFamily="34" charset="0"/>
                <a:ea typeface="Source Sans Pro" panose="020B0503030403020204" pitchFamily="34" charset="0"/>
              </a:rPr>
              <a:t> leaders that it once did</a:t>
            </a:r>
          </a:p>
          <a:p>
            <a:pPr lvl="0"/>
            <a:r>
              <a:rPr lang="en-US" sz="4000" dirty="0">
                <a:latin typeface="Source Sans Pro" panose="020B0503030403020204" pitchFamily="34" charset="0"/>
                <a:ea typeface="Source Sans Pro" panose="020B0503030403020204" pitchFamily="34" charset="0"/>
              </a:rPr>
              <a:t>Christian camping has become camp centric and reactive</a:t>
            </a:r>
          </a:p>
          <a:p>
            <a:endParaRPr lang="en-US" sz="4000" b="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8767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 name="ipek-dukel-uPqLyVPdQXU-unsplash.jpg" descr="ipek-dukel-uPqLyVPdQXU-unsplash.jpg"/>
          <p:cNvPicPr>
            <a:picLocks noChangeAspect="1"/>
          </p:cNvPicPr>
          <p:nvPr/>
        </p:nvPicPr>
        <p:blipFill>
          <a:blip r:embed="rId2"/>
          <a:srcRect t="16193" r="2888" b="16193"/>
          <a:stretch>
            <a:fillRect/>
          </a:stretch>
        </p:blipFill>
        <p:spPr>
          <a:xfrm>
            <a:off x="-69309" y="-35910"/>
            <a:ext cx="20770670" cy="10845881"/>
          </a:xfrm>
          <a:prstGeom prst="rect">
            <a:avLst/>
          </a:prstGeom>
          <a:ln w="12700">
            <a:miter lim="400000"/>
          </a:ln>
        </p:spPr>
      </p:pic>
      <p:sp>
        <p:nvSpPr>
          <p:cNvPr id="676" name="Circle"/>
          <p:cNvSpPr/>
          <p:nvPr/>
        </p:nvSpPr>
        <p:spPr>
          <a:xfrm>
            <a:off x="5257800" y="776990"/>
            <a:ext cx="9220200" cy="9220202"/>
          </a:xfrm>
          <a:prstGeom prst="ellipse">
            <a:avLst/>
          </a:prstGeom>
          <a:ln w="25400">
            <a:solidFill>
              <a:srgbClr val="FFFFFF"/>
            </a:solidFill>
            <a:miter lim="400000"/>
          </a:ln>
        </p:spPr>
        <p:txBody>
          <a:bodyPr lIns="38100" tIns="38100" rIns="38100" bIns="38100" anchor="ctr"/>
          <a:lstStyle/>
          <a:p>
            <a:pPr algn="ctr" defTabSz="619125">
              <a:defRPr sz="3200">
                <a:latin typeface="Helvetica Neue Medium"/>
                <a:ea typeface="Helvetica Neue Medium"/>
                <a:cs typeface="Helvetica Neue Medium"/>
                <a:sym typeface="Helvetica Neue Medium"/>
              </a:defRPr>
            </a:pPr>
            <a:endParaRPr sz="2400"/>
          </a:p>
        </p:txBody>
      </p:sp>
      <p:pic>
        <p:nvPicPr>
          <p:cNvPr id="677" name="ipek-dukel-uPqLyVPdQXU-unsplash.jpg" descr="ipek-dukel-uPqLyVPdQXU-unsplash.jpg"/>
          <p:cNvPicPr>
            <a:picLocks noChangeAspect="1"/>
          </p:cNvPicPr>
          <p:nvPr/>
        </p:nvPicPr>
        <p:blipFill>
          <a:blip r:embed="rId2"/>
          <a:srcRect l="12548" t="42242" r="64918" b="29023"/>
          <a:stretch>
            <a:fillRect/>
          </a:stretch>
        </p:blipFill>
        <p:spPr>
          <a:xfrm>
            <a:off x="2614553" y="4142664"/>
            <a:ext cx="4819526" cy="4609239"/>
          </a:xfrm>
          <a:prstGeom prst="rect">
            <a:avLst/>
          </a:prstGeom>
          <a:ln w="12700">
            <a:miter lim="400000"/>
          </a:ln>
        </p:spPr>
      </p:pic>
      <p:pic>
        <p:nvPicPr>
          <p:cNvPr id="678" name="ipek-dukel-uPqLyVPdQXU-unsplash.jpg" descr="ipek-dukel-uPqLyVPdQXU-unsplash.jpg"/>
          <p:cNvPicPr>
            <a:picLocks noChangeAspect="1"/>
          </p:cNvPicPr>
          <p:nvPr/>
        </p:nvPicPr>
        <p:blipFill>
          <a:blip r:embed="rId2"/>
          <a:srcRect l="56685" t="16193" r="2888" b="56864"/>
          <a:stretch>
            <a:fillRect/>
          </a:stretch>
        </p:blipFill>
        <p:spPr>
          <a:xfrm>
            <a:off x="12038035" y="-35910"/>
            <a:ext cx="8646566" cy="4321853"/>
          </a:xfrm>
          <a:prstGeom prst="rect">
            <a:avLst/>
          </a:prstGeom>
          <a:ln w="12700">
            <a:miter lim="400000"/>
          </a:ln>
        </p:spPr>
      </p:pic>
      <p:pic>
        <p:nvPicPr>
          <p:cNvPr id="679" name="ipek-dukel-uPqLyVPdQXU-unsplash.jpg" descr="ipek-dukel-uPqLyVPdQXU-unsplash.jpg"/>
          <p:cNvPicPr>
            <a:picLocks noChangeAspect="1"/>
          </p:cNvPicPr>
          <p:nvPr/>
        </p:nvPicPr>
        <p:blipFill>
          <a:blip r:embed="rId2"/>
          <a:srcRect l="53839" t="54867" r="15333" b="24265"/>
          <a:stretch>
            <a:fillRect/>
          </a:stretch>
        </p:blipFill>
        <p:spPr>
          <a:xfrm>
            <a:off x="11403971" y="6149226"/>
            <a:ext cx="6593334" cy="3347400"/>
          </a:xfrm>
          <a:prstGeom prst="rect">
            <a:avLst/>
          </a:prstGeom>
          <a:ln w="12700">
            <a:miter lim="400000"/>
          </a:ln>
        </p:spPr>
      </p:pic>
      <p:sp>
        <p:nvSpPr>
          <p:cNvPr id="680" name="TextBox 30"/>
          <p:cNvSpPr txBox="1"/>
          <p:nvPr/>
        </p:nvSpPr>
        <p:spPr>
          <a:xfrm>
            <a:off x="12485738" y="2370593"/>
            <a:ext cx="3875580" cy="96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80" bIns="68580">
            <a:spAutoFit/>
          </a:bodyPr>
          <a:lstStyle>
            <a:lvl1pPr algn="ctr">
              <a:defRPr sz="2000" i="1">
                <a:latin typeface="+mn-lt"/>
                <a:ea typeface="+mn-ea"/>
                <a:cs typeface="+mn-cs"/>
                <a:sym typeface="Helvetica Neue"/>
              </a:defRPr>
            </a:lvl1pPr>
          </a:lstStyle>
          <a:p>
            <a:r>
              <a:rPr sz="1800" dirty="0">
                <a:solidFill>
                  <a:schemeClr val="bg1"/>
                </a:solidFill>
              </a:rPr>
              <a:t>“All who are skilled among you are to come and make everything the Lord has commanded” — Exodus 35:10</a:t>
            </a:r>
          </a:p>
        </p:txBody>
      </p:sp>
      <p:sp>
        <p:nvSpPr>
          <p:cNvPr id="681" name="TextBox 31"/>
          <p:cNvSpPr txBox="1"/>
          <p:nvPr/>
        </p:nvSpPr>
        <p:spPr>
          <a:xfrm>
            <a:off x="3169002" y="5891753"/>
            <a:ext cx="3862404" cy="96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80" bIns="68580">
            <a:spAutoFit/>
          </a:bodyPr>
          <a:lstStyle>
            <a:lvl1pPr algn="ctr">
              <a:defRPr sz="2000" i="1">
                <a:latin typeface="+mn-lt"/>
                <a:ea typeface="+mn-ea"/>
                <a:cs typeface="+mn-cs"/>
                <a:sym typeface="Helvetica Neue"/>
              </a:defRPr>
            </a:lvl1pPr>
          </a:lstStyle>
          <a:p>
            <a:r>
              <a:rPr sz="1800" dirty="0">
                <a:solidFill>
                  <a:schemeClr val="bg1"/>
                </a:solidFill>
              </a:rPr>
              <a:t>“Whoever dwells in the shelter of the Most High will rest in the shadow of the Almighty”— Psalm 91:1</a:t>
            </a:r>
          </a:p>
        </p:txBody>
      </p:sp>
      <p:sp>
        <p:nvSpPr>
          <p:cNvPr id="682" name="TextBox 32"/>
          <p:cNvSpPr txBox="1"/>
          <p:nvPr/>
        </p:nvSpPr>
        <p:spPr>
          <a:xfrm>
            <a:off x="11907189" y="7467659"/>
            <a:ext cx="5032677" cy="96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68580" bIns="68580">
            <a:spAutoFit/>
          </a:bodyPr>
          <a:lstStyle>
            <a:lvl1pPr algn="ctr">
              <a:defRPr sz="2000" i="1">
                <a:latin typeface="+mn-lt"/>
                <a:ea typeface="+mn-ea"/>
                <a:cs typeface="+mn-cs"/>
                <a:sym typeface="Helvetica Neue"/>
              </a:defRPr>
            </a:lvl1pPr>
          </a:lstStyle>
          <a:p>
            <a:r>
              <a:rPr sz="1800" dirty="0">
                <a:solidFill>
                  <a:schemeClr val="bg1"/>
                </a:solidFill>
              </a:rPr>
              <a:t>“Each of you should use whatever gift you have received to serve others, as faithful stewards of God’s grace in its various forms” — 1 Peter 4:10</a:t>
            </a:r>
          </a:p>
        </p:txBody>
      </p:sp>
      <p:sp>
        <p:nvSpPr>
          <p:cNvPr id="683" name="Connection Co-ops…"/>
          <p:cNvSpPr txBox="1"/>
          <p:nvPr/>
        </p:nvSpPr>
        <p:spPr>
          <a:xfrm>
            <a:off x="12851891" y="1040741"/>
            <a:ext cx="2774734" cy="13593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p>
            <a:pPr algn="ctr">
              <a:spcBef>
                <a:spcPts val="450"/>
              </a:spcBef>
              <a:defRPr b="1">
                <a:solidFill>
                  <a:srgbClr val="93BAFF"/>
                </a:solidFill>
                <a:latin typeface="+mn-lt"/>
                <a:ea typeface="+mn-ea"/>
                <a:cs typeface="+mn-cs"/>
                <a:sym typeface="Helvetica Neue"/>
              </a:defRPr>
            </a:pPr>
            <a:r>
              <a:rPr sz="2700" dirty="0"/>
              <a:t>Connection Co-ops</a:t>
            </a:r>
          </a:p>
          <a:p>
            <a:pPr algn="ctr">
              <a:spcBef>
                <a:spcPts val="450"/>
              </a:spcBef>
              <a:defRPr b="1">
                <a:latin typeface="+mn-lt"/>
                <a:ea typeface="+mn-ea"/>
                <a:cs typeface="+mn-cs"/>
                <a:sym typeface="Helvetica Neue"/>
              </a:defRPr>
            </a:pPr>
            <a:r>
              <a:rPr sz="2400" dirty="0">
                <a:solidFill>
                  <a:schemeClr val="bg1"/>
                </a:solidFill>
              </a:rPr>
              <a:t>Te </a:t>
            </a:r>
            <a:r>
              <a:rPr sz="2400" dirty="0" err="1">
                <a:solidFill>
                  <a:schemeClr val="bg1"/>
                </a:solidFill>
              </a:rPr>
              <a:t>Whariki</a:t>
            </a:r>
            <a:r>
              <a:rPr sz="2400" dirty="0">
                <a:solidFill>
                  <a:schemeClr val="bg1"/>
                </a:solidFill>
              </a:rPr>
              <a:t> Tapu</a:t>
            </a:r>
          </a:p>
          <a:p>
            <a:pPr algn="ctr">
              <a:spcBef>
                <a:spcPts val="450"/>
              </a:spcBef>
            </a:pPr>
            <a:r>
              <a:rPr sz="2400" dirty="0">
                <a:solidFill>
                  <a:schemeClr val="bg1"/>
                </a:solidFill>
              </a:rPr>
              <a:t>“The Sacred Weave”</a:t>
            </a:r>
          </a:p>
        </p:txBody>
      </p:sp>
      <p:sp>
        <p:nvSpPr>
          <p:cNvPr id="684" name="TextBox 10"/>
          <p:cNvSpPr txBox="1"/>
          <p:nvPr/>
        </p:nvSpPr>
        <p:spPr>
          <a:xfrm>
            <a:off x="3374483" y="4510147"/>
            <a:ext cx="4105965" cy="1292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80" bIns="68580">
            <a:spAutoFit/>
          </a:bodyPr>
          <a:lstStyle/>
          <a:p>
            <a:pPr algn="ctr">
              <a:defRPr b="1">
                <a:solidFill>
                  <a:srgbClr val="FFDB89"/>
                </a:solidFill>
                <a:latin typeface="+mn-lt"/>
                <a:ea typeface="+mn-ea"/>
                <a:cs typeface="+mn-cs"/>
                <a:sym typeface="Helvetica Neue"/>
              </a:defRPr>
            </a:pPr>
            <a:r>
              <a:rPr sz="2700" dirty="0"/>
              <a:t>Operating Company</a:t>
            </a:r>
          </a:p>
          <a:p>
            <a:pPr algn="ctr">
              <a:defRPr b="1">
                <a:latin typeface="+mn-lt"/>
                <a:ea typeface="+mn-ea"/>
                <a:cs typeface="+mn-cs"/>
                <a:sym typeface="Helvetica Neue"/>
              </a:defRPr>
            </a:pPr>
            <a:r>
              <a:rPr sz="2400" dirty="0">
                <a:solidFill>
                  <a:schemeClr val="bg1"/>
                </a:solidFill>
              </a:rPr>
              <a:t>Te Maru Limited</a:t>
            </a:r>
          </a:p>
          <a:p>
            <a:pPr algn="ctr"/>
            <a:r>
              <a:rPr sz="2400" dirty="0">
                <a:solidFill>
                  <a:schemeClr val="bg1"/>
                </a:solidFill>
              </a:rPr>
              <a:t>“Shelter Of The Most High”</a:t>
            </a:r>
          </a:p>
        </p:txBody>
      </p:sp>
      <p:sp>
        <p:nvSpPr>
          <p:cNvPr id="685" name="TextBox 7"/>
          <p:cNvSpPr txBox="1"/>
          <p:nvPr/>
        </p:nvSpPr>
        <p:spPr>
          <a:xfrm>
            <a:off x="12050643" y="6266909"/>
            <a:ext cx="4152831" cy="1292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80" bIns="68580">
            <a:spAutoFit/>
          </a:bodyPr>
          <a:lstStyle/>
          <a:p>
            <a:pPr algn="ctr">
              <a:defRPr b="1">
                <a:solidFill>
                  <a:srgbClr val="F97A52"/>
                </a:solidFill>
                <a:latin typeface="+mn-lt"/>
                <a:ea typeface="+mn-ea"/>
                <a:cs typeface="+mn-cs"/>
                <a:sym typeface="Helvetica Neue"/>
              </a:defRPr>
            </a:pPr>
            <a:r>
              <a:rPr sz="2700" dirty="0"/>
              <a:t>Property Trust</a:t>
            </a:r>
          </a:p>
          <a:p>
            <a:pPr algn="ctr">
              <a:defRPr b="1">
                <a:latin typeface="+mn-lt"/>
                <a:ea typeface="+mn-ea"/>
                <a:cs typeface="+mn-cs"/>
                <a:sym typeface="Helvetica Neue"/>
              </a:defRPr>
            </a:pPr>
            <a:r>
              <a:rPr sz="2400" dirty="0" err="1">
                <a:solidFill>
                  <a:schemeClr val="bg1"/>
                </a:solidFill>
              </a:rPr>
              <a:t>Tiaki</a:t>
            </a:r>
            <a:r>
              <a:rPr sz="2400" dirty="0">
                <a:solidFill>
                  <a:schemeClr val="bg1"/>
                </a:solidFill>
              </a:rPr>
              <a:t> Whenua</a:t>
            </a:r>
          </a:p>
          <a:p>
            <a:pPr algn="ctr"/>
            <a:r>
              <a:rPr sz="2400" dirty="0">
                <a:solidFill>
                  <a:schemeClr val="bg1"/>
                </a:solidFill>
              </a:rPr>
              <a:t>“Protector Of The Land”</a:t>
            </a:r>
          </a:p>
        </p:txBody>
      </p:sp>
      <p:sp>
        <p:nvSpPr>
          <p:cNvPr id="686" name="TextBox 10"/>
          <p:cNvSpPr txBox="1"/>
          <p:nvPr/>
        </p:nvSpPr>
        <p:spPr>
          <a:xfrm>
            <a:off x="7419830" y="3805544"/>
            <a:ext cx="4757387" cy="2703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80" bIns="68580">
            <a:spAutoFit/>
          </a:bodyPr>
          <a:lstStyle/>
          <a:p>
            <a:pPr algn="ctr" defTabSz="619125">
              <a:lnSpc>
                <a:spcPct val="80000"/>
              </a:lnSpc>
              <a:defRPr sz="3000" cap="all">
                <a:latin typeface="+mj-lt"/>
                <a:ea typeface="+mj-ea"/>
                <a:cs typeface="+mj-cs"/>
                <a:sym typeface="Gotham Bold"/>
              </a:defRPr>
            </a:pPr>
            <a:r>
              <a:rPr sz="4500" dirty="0">
                <a:solidFill>
                  <a:schemeClr val="bg1"/>
                </a:solidFill>
              </a:rPr>
              <a:t>Our Vision:</a:t>
            </a:r>
          </a:p>
          <a:p>
            <a:pPr algn="ctr" defTabSz="619125">
              <a:lnSpc>
                <a:spcPct val="80000"/>
              </a:lnSpc>
              <a:defRPr sz="5700" cap="all">
                <a:latin typeface="+mj-lt"/>
                <a:ea typeface="+mj-ea"/>
                <a:cs typeface="+mj-cs"/>
                <a:sym typeface="Gotham Bold"/>
              </a:defRPr>
            </a:pPr>
            <a:r>
              <a:rPr sz="5400" dirty="0">
                <a:solidFill>
                  <a:schemeClr val="bg1"/>
                </a:solidFill>
              </a:rPr>
              <a:t>Lives </a:t>
            </a:r>
          </a:p>
          <a:p>
            <a:pPr algn="ctr" defTabSz="619125">
              <a:lnSpc>
                <a:spcPct val="80000"/>
              </a:lnSpc>
              <a:defRPr sz="5700" cap="all">
                <a:latin typeface="+mj-lt"/>
                <a:ea typeface="+mj-ea"/>
                <a:cs typeface="+mj-cs"/>
                <a:sym typeface="Gotham Bold"/>
              </a:defRPr>
            </a:pPr>
            <a:r>
              <a:rPr sz="5400" dirty="0">
                <a:solidFill>
                  <a:schemeClr val="bg1"/>
                </a:solidFill>
              </a:rPr>
              <a:t>changed </a:t>
            </a:r>
          </a:p>
          <a:p>
            <a:pPr algn="ctr" defTabSz="619125">
              <a:lnSpc>
                <a:spcPct val="80000"/>
              </a:lnSpc>
              <a:defRPr sz="5700" cap="all">
                <a:latin typeface="+mj-lt"/>
                <a:ea typeface="+mj-ea"/>
                <a:cs typeface="+mj-cs"/>
                <a:sym typeface="Gotham Bold"/>
              </a:defRPr>
            </a:pPr>
            <a:r>
              <a:rPr sz="5400" dirty="0">
                <a:solidFill>
                  <a:schemeClr val="bg1"/>
                </a:solidFill>
              </a:rPr>
              <a:t>forever</a:t>
            </a:r>
          </a:p>
        </p:txBody>
      </p:sp>
      <p:sp>
        <p:nvSpPr>
          <p:cNvPr id="687" name="TextBox 29"/>
          <p:cNvSpPr txBox="1"/>
          <p:nvPr/>
        </p:nvSpPr>
        <p:spPr>
          <a:xfrm>
            <a:off x="488829" y="2145422"/>
            <a:ext cx="4267062" cy="96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80" bIns="68580">
            <a:spAutoFit/>
          </a:bodyPr>
          <a:lstStyle/>
          <a:p>
            <a:pPr>
              <a:defRPr i="1">
                <a:latin typeface="+mn-lt"/>
                <a:ea typeface="+mn-ea"/>
                <a:cs typeface="+mn-cs"/>
                <a:sym typeface="Helvetica Neue"/>
              </a:defRPr>
            </a:pPr>
            <a:r>
              <a:rPr dirty="0">
                <a:solidFill>
                  <a:schemeClr val="bg1"/>
                </a:solidFill>
              </a:rPr>
              <a:t>“A cord of three strands </a:t>
            </a:r>
          </a:p>
          <a:p>
            <a:pPr>
              <a:defRPr i="1">
                <a:latin typeface="+mn-lt"/>
                <a:ea typeface="+mn-ea"/>
                <a:cs typeface="+mn-cs"/>
                <a:sym typeface="Helvetica Neue"/>
              </a:defRPr>
            </a:pPr>
            <a:r>
              <a:rPr dirty="0">
                <a:solidFill>
                  <a:schemeClr val="bg1"/>
                </a:solidFill>
              </a:rPr>
              <a:t>is not quickly broken”</a:t>
            </a:r>
          </a:p>
          <a:p>
            <a:pPr>
              <a:defRPr i="1">
                <a:latin typeface="+mn-lt"/>
                <a:ea typeface="+mn-ea"/>
                <a:cs typeface="+mn-cs"/>
                <a:sym typeface="Helvetica Neue"/>
              </a:defRPr>
            </a:pPr>
            <a:r>
              <a:rPr dirty="0">
                <a:solidFill>
                  <a:schemeClr val="bg1"/>
                </a:solidFill>
              </a:rPr>
              <a:t>Ecclesiastes 4:12b</a:t>
            </a:r>
          </a:p>
        </p:txBody>
      </p:sp>
      <p:sp>
        <p:nvSpPr>
          <p:cNvPr id="688" name="TextBox 28"/>
          <p:cNvSpPr txBox="1"/>
          <p:nvPr/>
        </p:nvSpPr>
        <p:spPr>
          <a:xfrm>
            <a:off x="449176" y="437960"/>
            <a:ext cx="4722842" cy="1634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68580" bIns="68580">
            <a:spAutoFit/>
          </a:bodyPr>
          <a:lstStyle>
            <a:lvl1pPr defTabSz="825500">
              <a:lnSpc>
                <a:spcPct val="80000"/>
              </a:lnSpc>
              <a:spcBef>
                <a:spcPts val="0"/>
              </a:spcBef>
              <a:defRPr sz="8100">
                <a:latin typeface="+mj-lt"/>
                <a:ea typeface="+mj-ea"/>
                <a:cs typeface="+mj-cs"/>
                <a:sym typeface="Gotham Bold"/>
              </a:defRPr>
            </a:lvl1pPr>
          </a:lstStyle>
          <a:p>
            <a:r>
              <a:rPr sz="6000" dirty="0">
                <a:solidFill>
                  <a:schemeClr val="bg1"/>
                </a:solidFill>
              </a:rPr>
              <a:t>The Big Picture</a:t>
            </a:r>
          </a:p>
        </p:txBody>
      </p:sp>
      <p:grpSp>
        <p:nvGrpSpPr>
          <p:cNvPr id="692" name="Group"/>
          <p:cNvGrpSpPr/>
          <p:nvPr/>
        </p:nvGrpSpPr>
        <p:grpSpPr>
          <a:xfrm>
            <a:off x="1009495" y="8204068"/>
            <a:ext cx="1742096" cy="1787555"/>
            <a:chOff x="0" y="0"/>
            <a:chExt cx="2322791" cy="2383404"/>
          </a:xfrm>
        </p:grpSpPr>
        <p:pic>
          <p:nvPicPr>
            <p:cNvPr id="689" name="Elevating Impact Logo O1.png" descr="Elevating Impact Logo O1.png"/>
            <p:cNvPicPr>
              <a:picLocks noChangeAspect="1"/>
            </p:cNvPicPr>
            <p:nvPr/>
          </p:nvPicPr>
          <p:blipFill>
            <a:blip r:embed="rId3"/>
            <a:stretch>
              <a:fillRect/>
            </a:stretch>
          </p:blipFill>
          <p:spPr>
            <a:xfrm>
              <a:off x="0" y="226526"/>
              <a:ext cx="2322792" cy="2156879"/>
            </a:xfrm>
            <a:prstGeom prst="rect">
              <a:avLst/>
            </a:prstGeom>
            <a:ln w="12700" cap="flat">
              <a:noFill/>
              <a:miter lim="400000"/>
            </a:ln>
            <a:effectLst/>
          </p:spPr>
        </p:pic>
        <p:pic>
          <p:nvPicPr>
            <p:cNvPr id="690" name="Image" descr="Image"/>
            <p:cNvPicPr>
              <a:picLocks noChangeAspect="1"/>
            </p:cNvPicPr>
            <p:nvPr/>
          </p:nvPicPr>
          <p:blipFill>
            <a:blip r:embed="rId4"/>
            <a:srcRect/>
            <a:stretch>
              <a:fillRect/>
            </a:stretch>
          </p:blipFill>
          <p:spPr>
            <a:xfrm>
              <a:off x="58678" y="113807"/>
              <a:ext cx="703538" cy="211200"/>
            </a:xfrm>
            <a:prstGeom prst="rect">
              <a:avLst/>
            </a:prstGeom>
            <a:ln w="12700" cap="flat">
              <a:noFill/>
              <a:miter lim="400000"/>
            </a:ln>
            <a:effectLst/>
          </p:spPr>
        </p:pic>
        <p:pic>
          <p:nvPicPr>
            <p:cNvPr id="691" name="HUI   1+2 March 2024 WHITE.png" descr="HUI   1+2 March 2024 WHITE.png"/>
            <p:cNvPicPr>
              <a:picLocks noChangeAspect="1"/>
            </p:cNvPicPr>
            <p:nvPr/>
          </p:nvPicPr>
          <p:blipFill>
            <a:blip r:embed="rId5"/>
            <a:stretch>
              <a:fillRect/>
            </a:stretch>
          </p:blipFill>
          <p:spPr>
            <a:xfrm>
              <a:off x="67316" y="0"/>
              <a:ext cx="686293" cy="74893"/>
            </a:xfrm>
            <a:prstGeom prst="rect">
              <a:avLst/>
            </a:prstGeom>
            <a:ln w="12700" cap="flat">
              <a:noFill/>
              <a:miter lim="400000"/>
            </a:ln>
            <a:effectLst/>
          </p:spPr>
        </p:pic>
      </p:grpSp>
      <p:sp>
        <p:nvSpPr>
          <p:cNvPr id="693" name="TextBox 23"/>
          <p:cNvSpPr txBox="1"/>
          <p:nvPr/>
        </p:nvSpPr>
        <p:spPr>
          <a:xfrm>
            <a:off x="2795935" y="6996823"/>
            <a:ext cx="4806677"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rIns="34290">
            <a:spAutoFit/>
          </a:bodyPr>
          <a:lstStyle>
            <a:lvl1pPr algn="ctr">
              <a:defRPr sz="2500">
                <a:latin typeface="Helvetica Neue Medium"/>
                <a:ea typeface="Helvetica Neue Medium"/>
                <a:cs typeface="Helvetica Neue Medium"/>
                <a:sym typeface="Helvetica Neue Medium"/>
              </a:defRPr>
            </a:lvl1pPr>
          </a:lstStyle>
          <a:p>
            <a:r>
              <a:rPr sz="2100" dirty="0">
                <a:solidFill>
                  <a:schemeClr val="bg1"/>
                </a:solidFill>
              </a:rPr>
              <a:t>Hosting and Providing Camps, Events and Occasions that Change Lives</a:t>
            </a:r>
          </a:p>
        </p:txBody>
      </p:sp>
      <p:sp>
        <p:nvSpPr>
          <p:cNvPr id="694" name="TextBox 25"/>
          <p:cNvSpPr txBox="1"/>
          <p:nvPr/>
        </p:nvSpPr>
        <p:spPr>
          <a:xfrm>
            <a:off x="12439514" y="3410653"/>
            <a:ext cx="4093734" cy="669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rIns="34290">
            <a:spAutoFit/>
          </a:bodyPr>
          <a:lstStyle>
            <a:lvl1pPr>
              <a:defRPr sz="2500">
                <a:latin typeface="Helvetica Neue Medium"/>
                <a:ea typeface="Helvetica Neue Medium"/>
                <a:cs typeface="Helvetica Neue Medium"/>
                <a:sym typeface="Helvetica Neue Medium"/>
              </a:defRPr>
            </a:lvl1pPr>
          </a:lstStyle>
          <a:p>
            <a:r>
              <a:rPr sz="1875" dirty="0">
                <a:solidFill>
                  <a:schemeClr val="bg1"/>
                </a:solidFill>
              </a:rPr>
              <a:t>Weaving Church and Camp Ministry Together in Ways That Change Lives</a:t>
            </a:r>
          </a:p>
        </p:txBody>
      </p:sp>
      <p:sp>
        <p:nvSpPr>
          <p:cNvPr id="695" name="TextBox 25"/>
          <p:cNvSpPr txBox="1"/>
          <p:nvPr/>
        </p:nvSpPr>
        <p:spPr>
          <a:xfrm>
            <a:off x="12192391" y="8592094"/>
            <a:ext cx="4747475" cy="1281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rIns="34290">
            <a:spAutoFit/>
          </a:bodyPr>
          <a:lstStyle>
            <a:lvl1pPr algn="ctr">
              <a:defRPr sz="2500">
                <a:latin typeface="Helvetica Neue Medium"/>
                <a:ea typeface="Helvetica Neue Medium"/>
                <a:cs typeface="Helvetica Neue Medium"/>
                <a:sym typeface="Helvetica Neue Medium"/>
              </a:defRPr>
            </a:lvl1pPr>
          </a:lstStyle>
          <a:p>
            <a:r>
              <a:rPr sz="1875" dirty="0">
                <a:solidFill>
                  <a:schemeClr val="bg1"/>
                </a:solidFill>
              </a:rPr>
              <a:t>Providing, Developing and Caring for Property and Facilities </a:t>
            </a:r>
            <a:r>
              <a:rPr sz="2100" dirty="0">
                <a:solidFill>
                  <a:schemeClr val="bg1"/>
                </a:solidFill>
              </a:rPr>
              <a:t>That</a:t>
            </a:r>
            <a:r>
              <a:rPr sz="1875" dirty="0">
                <a:solidFill>
                  <a:schemeClr val="bg1"/>
                </a:solidFill>
              </a:rPr>
              <a:t> Enable Camps, Events and Occasions That Change Lives</a:t>
            </a:r>
          </a:p>
        </p:txBody>
      </p:sp>
      <p:pic>
        <p:nvPicPr>
          <p:cNvPr id="696" name="Swash.png" descr="Swash.png"/>
          <p:cNvPicPr>
            <a:picLocks noChangeAspect="1"/>
          </p:cNvPicPr>
          <p:nvPr/>
        </p:nvPicPr>
        <p:blipFill>
          <a:blip r:embed="rId6"/>
          <a:stretch>
            <a:fillRect/>
          </a:stretch>
        </p:blipFill>
        <p:spPr>
          <a:xfrm>
            <a:off x="8470179" y="6354154"/>
            <a:ext cx="2656689" cy="456224"/>
          </a:xfrm>
          <a:prstGeom prst="rect">
            <a:avLst/>
          </a:prstGeom>
          <a:ln w="12700">
            <a:miter lim="400000"/>
          </a:ln>
        </p:spPr>
      </p:pic>
    </p:spTree>
    <p:extLst>
      <p:ext uri="{BB962C8B-B14F-4D97-AF65-F5344CB8AC3E}">
        <p14:creationId xmlns:p14="http://schemas.microsoft.com/office/powerpoint/2010/main" val="42544050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u="sng" dirty="0" err="1">
                <a:latin typeface="+mn-lt"/>
              </a:rPr>
              <a:t>Te</a:t>
            </a:r>
            <a:r>
              <a:rPr lang="en-US" sz="4000" b="1" u="sng" dirty="0">
                <a:latin typeface="+mn-lt"/>
              </a:rPr>
              <a:t> Maru Limited – Governance and Operations</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1447800" y="1943100"/>
            <a:ext cx="14630400" cy="7467600"/>
          </a:xfrm>
        </p:spPr>
        <p:txBody>
          <a:bodyPr>
            <a:normAutofit/>
          </a:bodyPr>
          <a:lstStyle/>
          <a:p>
            <a:endParaRPr lang="en-US" sz="4000" b="1"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8" name="Picture 7" descr="A diagram of people and a group of people&#10;&#10;Description automatically generated">
            <a:extLst>
              <a:ext uri="{FF2B5EF4-FFF2-40B4-BE49-F238E27FC236}">
                <a16:creationId xmlns:a16="http://schemas.microsoft.com/office/drawing/2014/main" id="{07FACEDE-DEFD-C302-9C59-0F0B23759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97116"/>
            <a:ext cx="13218540" cy="8261588"/>
          </a:xfrm>
          <a:prstGeom prst="rect">
            <a:avLst/>
          </a:prstGeom>
        </p:spPr>
      </p:pic>
    </p:spTree>
    <p:extLst>
      <p:ext uri="{BB962C8B-B14F-4D97-AF65-F5344CB8AC3E}">
        <p14:creationId xmlns:p14="http://schemas.microsoft.com/office/powerpoint/2010/main" val="415898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u="sng" dirty="0">
                <a:latin typeface="+mn-lt"/>
              </a:rPr>
              <a:t>Ministry - What is a connection co-op</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1447800" y="1943100"/>
            <a:ext cx="14630400" cy="7467600"/>
          </a:xfrm>
        </p:spPr>
        <p:txBody>
          <a:bodyPr>
            <a:normAutofit fontScale="92500"/>
          </a:bodyPr>
          <a:lstStyle/>
          <a:p>
            <a:endParaRPr lang="en-US" sz="4000" b="1" dirty="0">
              <a:latin typeface="Times New Roman" panose="02020603050405020304" pitchFamily="18" charset="0"/>
              <a:cs typeface="Times New Roman" panose="02020603050405020304" pitchFamily="18" charset="0"/>
            </a:endParaRPr>
          </a:p>
          <a:p>
            <a:r>
              <a:rPr lang="en-NZ" sz="4000" dirty="0">
                <a:effectLst/>
                <a:latin typeface="Times New Roman" panose="02020603050405020304" pitchFamily="18" charset="0"/>
                <a:cs typeface="Times New Roman" panose="02020603050405020304" pitchFamily="18" charset="0"/>
              </a:rPr>
              <a:t>A resourced, relational, collaborative, deal- making space for churches, camps and other organisations to establish ways of working together for improved ministry impact. Co-ops will be deliberately biased towards backing evangelism (community outreach) and leadership development. </a:t>
            </a:r>
          </a:p>
          <a:p>
            <a:r>
              <a:rPr lang="en-NZ" sz="4000" dirty="0">
                <a:effectLst/>
                <a:latin typeface="Times New Roman" panose="02020603050405020304" pitchFamily="18" charset="0"/>
                <a:cs typeface="Times New Roman" panose="02020603050405020304" pitchFamily="18" charset="0"/>
              </a:rPr>
              <a:t>Locally based and practically focused groups whose collaboration provides a win for participants. Co-ops could vary in size depending upon the local context.</a:t>
            </a:r>
          </a:p>
          <a:p>
            <a:r>
              <a:rPr lang="en-NZ" sz="4000" dirty="0">
                <a:effectLst/>
                <a:latin typeface="Times New Roman" panose="02020603050405020304" pitchFamily="18" charset="0"/>
                <a:cs typeface="Times New Roman" panose="02020603050405020304" pitchFamily="18" charset="0"/>
              </a:rPr>
              <a:t>Collaborative projects can be small or large, conventional or radical depending upon the vision and resources of the partners. </a:t>
            </a:r>
          </a:p>
          <a:p>
            <a:r>
              <a:rPr lang="en-NZ" sz="4000" dirty="0">
                <a:effectLst/>
                <a:latin typeface="Times New Roman" panose="02020603050405020304" pitchFamily="18" charset="0"/>
                <a:cs typeface="Times New Roman" panose="02020603050405020304" pitchFamily="18" charset="0"/>
              </a:rPr>
              <a:t>Once a collaborative project is underway that project will belong to the participating partners not the co-op. </a:t>
            </a:r>
          </a:p>
          <a:p>
            <a:pPr marL="0" indent="0">
              <a:buNone/>
            </a:pPr>
            <a:endParaRPr lang="en-US" sz="4000" dirty="0"/>
          </a:p>
        </p:txBody>
      </p:sp>
    </p:spTree>
    <p:extLst>
      <p:ext uri="{BB962C8B-B14F-4D97-AF65-F5344CB8AC3E}">
        <p14:creationId xmlns:p14="http://schemas.microsoft.com/office/powerpoint/2010/main" val="265978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u="sng" dirty="0">
                <a:latin typeface="+mn-lt"/>
              </a:rPr>
              <a:t>How may they be </a:t>
            </a:r>
            <a:r>
              <a:rPr lang="en-US" sz="4000" b="1" u="sng" dirty="0" err="1">
                <a:latin typeface="+mn-lt"/>
              </a:rPr>
              <a:t>organised</a:t>
            </a:r>
            <a:endParaRPr lang="en-US" sz="4000" b="1" u="sng" dirty="0">
              <a:latin typeface="+mn-lt"/>
            </a:endParaRP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1447800" y="1943100"/>
            <a:ext cx="14630400" cy="7467600"/>
          </a:xfrm>
        </p:spPr>
        <p:txBody>
          <a:bodyPr>
            <a:normAutofit fontScale="92500" lnSpcReduction="10000"/>
          </a:bodyPr>
          <a:lstStyle/>
          <a:p>
            <a:r>
              <a:rPr lang="en-NZ" sz="4000" dirty="0">
                <a:effectLst/>
                <a:latin typeface="Times New Roman" panose="02020603050405020304" pitchFamily="18" charset="0"/>
                <a:cs typeface="Times New Roman" panose="02020603050405020304" pitchFamily="18" charset="0"/>
              </a:rPr>
              <a:t>Each ‘local/regional’ Co-op would be organised by a local connector seconded from a camp, or local church, or CCCNZ staff. We would recruit experienced people with established networks amongst local groups or those who be great at building them. </a:t>
            </a:r>
          </a:p>
          <a:p>
            <a:r>
              <a:rPr lang="en-NZ" sz="4000" dirty="0">
                <a:effectLst/>
                <a:latin typeface="Times New Roman" panose="02020603050405020304" pitchFamily="18" charset="0"/>
                <a:cs typeface="Times New Roman" panose="02020603050405020304" pitchFamily="18" charset="0"/>
              </a:rPr>
              <a:t>There can be as many local co-ops as needed and desired, but they will all sit under one national trust which will provide </a:t>
            </a:r>
            <a:r>
              <a:rPr lang="en-NZ" sz="4000" u="sng" dirty="0">
                <a:effectLst/>
                <a:latin typeface="Times New Roman" panose="02020603050405020304" pitchFamily="18" charset="0"/>
                <a:cs typeface="Times New Roman" panose="02020603050405020304" pitchFamily="18" charset="0"/>
              </a:rPr>
              <a:t>a structure </a:t>
            </a:r>
            <a:r>
              <a:rPr lang="en-NZ" sz="4000" dirty="0">
                <a:effectLst/>
                <a:latin typeface="Times New Roman" panose="02020603050405020304" pitchFamily="18" charset="0"/>
                <a:cs typeface="Times New Roman" panose="02020603050405020304" pitchFamily="18" charset="0"/>
              </a:rPr>
              <a:t>for administration and funding. </a:t>
            </a:r>
          </a:p>
          <a:p>
            <a:r>
              <a:rPr lang="en-NZ" sz="4000" dirty="0">
                <a:effectLst/>
                <a:latin typeface="Times New Roman" panose="02020603050405020304" pitchFamily="18" charset="0"/>
                <a:cs typeface="Times New Roman" panose="02020603050405020304" pitchFamily="18" charset="0"/>
              </a:rPr>
              <a:t>There will be a very small national staff, but all other staffing will be based upon secondment from churches, camps or other groups. There will be a deliberate philosophy of not employing staff but of “buying” work force capacity through secondment. Co-ops only exist to help their member groups work together and the structure is intentionally designed to keep co-ops that way. </a:t>
            </a:r>
          </a:p>
          <a:p>
            <a:pPr marL="0" indent="0">
              <a:buNone/>
            </a:pPr>
            <a:endParaRPr lang="en-US" sz="4000" dirty="0"/>
          </a:p>
        </p:txBody>
      </p:sp>
    </p:spTree>
    <p:extLst>
      <p:ext uri="{BB962C8B-B14F-4D97-AF65-F5344CB8AC3E}">
        <p14:creationId xmlns:p14="http://schemas.microsoft.com/office/powerpoint/2010/main" val="477831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u="sng" dirty="0">
                <a:latin typeface="+mn-lt"/>
              </a:rPr>
              <a:t>The Future – Church Centric Camping</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1447800" y="1943100"/>
            <a:ext cx="14630400" cy="7467600"/>
          </a:xfrm>
        </p:spPr>
        <p:txBody>
          <a:bodyPr>
            <a:normAutofit fontScale="92500" lnSpcReduction="10000"/>
          </a:bodyPr>
          <a:lstStyle/>
          <a:p>
            <a:pPr lvl="0"/>
            <a:r>
              <a:rPr lang="en-US" sz="4000" dirty="0"/>
              <a:t>Extension of the ministry of the local church and seeks to place the church vision at the </a:t>
            </a:r>
            <a:r>
              <a:rPr lang="en-US" sz="4000" dirty="0" err="1"/>
              <a:t>centre</a:t>
            </a:r>
            <a:r>
              <a:rPr lang="en-US" sz="4000" dirty="0"/>
              <a:t> of the camping mission</a:t>
            </a:r>
          </a:p>
          <a:p>
            <a:pPr lvl="0"/>
            <a:r>
              <a:rPr lang="en-US" sz="4000" dirty="0"/>
              <a:t>Church leadership more inclined to invest and support (feed &amp; care) </a:t>
            </a:r>
          </a:p>
          <a:p>
            <a:pPr lvl="0"/>
            <a:r>
              <a:rPr lang="en-US" sz="4000" dirty="0"/>
              <a:t>The church vision is clearly articulated. Camps serve and support the local church vision or regional vision to use the campsite to reach and disciple the lost</a:t>
            </a:r>
          </a:p>
          <a:p>
            <a:pPr lvl="0"/>
            <a:r>
              <a:rPr lang="en-US" sz="4000" dirty="0"/>
              <a:t>It would allow camps to be proactively working with the local church</a:t>
            </a:r>
          </a:p>
          <a:p>
            <a:pPr lvl="0"/>
            <a:r>
              <a:rPr lang="en-US" sz="4000" dirty="0"/>
              <a:t>Leadership development through church is integrated with leadership development of the camp</a:t>
            </a:r>
          </a:p>
          <a:p>
            <a:pPr lvl="0"/>
            <a:r>
              <a:rPr lang="en-US" sz="4000" dirty="0"/>
              <a:t>Church work with the camp to see young people discipled for service in their local church</a:t>
            </a:r>
          </a:p>
          <a:p>
            <a:pPr lvl="0"/>
            <a:r>
              <a:rPr lang="en-US" sz="4000" dirty="0"/>
              <a:t>The body of Christ is working together on Christ’s mission</a:t>
            </a:r>
          </a:p>
          <a:p>
            <a:endParaRPr lang="en-US" sz="4000" b="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8507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78DBB256-E796-2D52-C447-146C113B99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3E6E25-3DFD-F53B-C6CF-1F4516646C1A}"/>
              </a:ext>
            </a:extLst>
          </p:cNvPr>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75F3FFE-97B7-99A5-7909-DCFBD32003E3}"/>
              </a:ext>
            </a:extLst>
          </p:cNvPr>
          <p:cNvSpPr>
            <a:spLocks noGrp="1"/>
          </p:cNvSpPr>
          <p:nvPr>
            <p:ph type="title"/>
          </p:nvPr>
        </p:nvSpPr>
        <p:spPr>
          <a:xfrm>
            <a:off x="4267200" y="571500"/>
            <a:ext cx="8229600" cy="1143000"/>
          </a:xfrm>
        </p:spPr>
        <p:txBody>
          <a:bodyPr>
            <a:noAutofit/>
          </a:bodyPr>
          <a:lstStyle/>
          <a:p>
            <a:r>
              <a:rPr lang="en-US" sz="4000" b="1" u="sng" dirty="0">
                <a:latin typeface="+mn-lt"/>
              </a:rPr>
              <a:t>How camps can support your community vision</a:t>
            </a:r>
          </a:p>
        </p:txBody>
      </p:sp>
      <p:sp>
        <p:nvSpPr>
          <p:cNvPr id="4" name="Content Placeholder 3">
            <a:extLst>
              <a:ext uri="{FF2B5EF4-FFF2-40B4-BE49-F238E27FC236}">
                <a16:creationId xmlns:a16="http://schemas.microsoft.com/office/drawing/2014/main" id="{1BB223CE-A154-C554-75E2-C5B1CAB77EFE}"/>
              </a:ext>
            </a:extLst>
          </p:cNvPr>
          <p:cNvSpPr>
            <a:spLocks noGrp="1"/>
          </p:cNvSpPr>
          <p:nvPr>
            <p:ph idx="1"/>
          </p:nvPr>
        </p:nvSpPr>
        <p:spPr>
          <a:xfrm>
            <a:off x="2247900" y="3086100"/>
            <a:ext cx="13792200" cy="5562600"/>
          </a:xfrm>
        </p:spPr>
        <p:txBody>
          <a:bodyPr>
            <a:normAutofit/>
          </a:bodyPr>
          <a:lstStyle/>
          <a:p>
            <a:pPr algn="ctr"/>
            <a:r>
              <a:rPr lang="en-US" sz="3600" b="1" dirty="0">
                <a:latin typeface="Times New Roman" panose="02020603050405020304" pitchFamily="18" charset="0"/>
                <a:cs typeface="Times New Roman" panose="02020603050405020304" pitchFamily="18" charset="0"/>
              </a:rPr>
              <a:t>Camps reach unchurches families in your community already</a:t>
            </a:r>
          </a:p>
          <a:p>
            <a:pPr algn="ctr"/>
            <a:r>
              <a:rPr lang="en-US" sz="3600" b="1" dirty="0">
                <a:latin typeface="Times New Roman" panose="02020603050405020304" pitchFamily="18" charset="0"/>
                <a:cs typeface="Times New Roman" panose="02020603050405020304" pitchFamily="18" charset="0"/>
              </a:rPr>
              <a:t>Christian Camps develop young leaders – we need them to be the next church leaders</a:t>
            </a:r>
          </a:p>
          <a:p>
            <a:pPr algn="ctr"/>
            <a:r>
              <a:rPr lang="en-US" sz="3600" b="1" dirty="0">
                <a:latin typeface="Times New Roman" panose="02020603050405020304" pitchFamily="18" charset="0"/>
                <a:cs typeface="Times New Roman" panose="02020603050405020304" pitchFamily="18" charset="0"/>
              </a:rPr>
              <a:t>Camps are great places to learn to volunteer</a:t>
            </a:r>
          </a:p>
          <a:p>
            <a:pPr algn="ctr"/>
            <a:r>
              <a:rPr lang="en-US" sz="3600" b="1" dirty="0">
                <a:latin typeface="Times New Roman" panose="02020603050405020304" pitchFamily="18" charset="0"/>
                <a:cs typeface="Times New Roman" panose="02020603050405020304" pitchFamily="18" charset="0"/>
              </a:rPr>
              <a:t>Camps have to stay relevant</a:t>
            </a:r>
          </a:p>
          <a:p>
            <a:pPr algn="ctr"/>
            <a:r>
              <a:rPr lang="en-US" sz="3600" b="1" dirty="0">
                <a:latin typeface="Times New Roman" panose="02020603050405020304" pitchFamily="18" charset="0"/>
                <a:cs typeface="Times New Roman" panose="02020603050405020304" pitchFamily="18" charset="0"/>
              </a:rPr>
              <a:t>Camp are so much fun</a:t>
            </a:r>
          </a:p>
          <a:p>
            <a:endParaRPr lang="en-US" sz="4000" b="1"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51485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b="1" u="sng" dirty="0">
                <a:latin typeface="+mn-lt"/>
              </a:rPr>
              <a:t>Group Questions</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990600" y="1714500"/>
            <a:ext cx="14020800" cy="6473459"/>
          </a:xfrm>
        </p:spPr>
        <p:txBody>
          <a:bodyPr>
            <a:noAutofit/>
          </a:bodyPr>
          <a:lstStyle/>
          <a:p>
            <a:pPr marL="742950" indent="-742950" algn="ctr">
              <a:buAutoNum type="arabicPeriod"/>
            </a:pPr>
            <a:endParaRPr lang="en-US" sz="4000" b="1" dirty="0">
              <a:latin typeface="Times New Roman" panose="02020603050405020304" pitchFamily="18" charset="0"/>
              <a:cs typeface="Times New Roman" panose="02020603050405020304" pitchFamily="18" charset="0"/>
            </a:endParaRPr>
          </a:p>
          <a:p>
            <a:pPr marL="742950" indent="-742950" algn="ctr">
              <a:buAutoNum type="arabicPeriod"/>
            </a:pPr>
            <a:r>
              <a:rPr lang="en-US" sz="4000" b="1" dirty="0">
                <a:latin typeface="Times New Roman" panose="02020603050405020304" pitchFamily="18" charset="0"/>
                <a:cs typeface="Times New Roman" panose="02020603050405020304" pitchFamily="18" charset="0"/>
              </a:rPr>
              <a:t>What could the impact be if you shared your community outreach vision with camps and that camps worked close with you on that vision?</a:t>
            </a:r>
          </a:p>
          <a:p>
            <a:pPr marL="742950" indent="-742950" algn="ctr">
              <a:buAutoNum type="arabicPeriod"/>
            </a:pPr>
            <a:r>
              <a:rPr lang="en-US" sz="4000" b="1" dirty="0">
                <a:latin typeface="Times New Roman" panose="02020603050405020304" pitchFamily="18" charset="0"/>
                <a:cs typeface="Times New Roman" panose="02020603050405020304" pitchFamily="18" charset="0"/>
              </a:rPr>
              <a:t>How does your church build leadership skills with youth to support your community outreach?</a:t>
            </a:r>
          </a:p>
          <a:p>
            <a:pPr marL="742950" indent="-742950" algn="ctr">
              <a:buAutoNum type="arabicPeriod"/>
            </a:pPr>
            <a:r>
              <a:rPr lang="en-US" sz="4000" b="1" dirty="0">
                <a:latin typeface="Times New Roman" panose="02020603050405020304" pitchFamily="18" charset="0"/>
                <a:cs typeface="Times New Roman" panose="02020603050405020304" pitchFamily="18" charset="0"/>
              </a:rPr>
              <a:t>What might an open access to a camp look like for you?</a:t>
            </a:r>
          </a:p>
          <a:p>
            <a:pPr marL="742950" indent="-742950" algn="ctr">
              <a:buAutoNum type="arabicPeriod"/>
            </a:pPr>
            <a:r>
              <a:rPr lang="en-US" sz="4000" b="1" dirty="0">
                <a:latin typeface="Times New Roman" panose="02020603050405020304" pitchFamily="18" charset="0"/>
                <a:cs typeface="Times New Roman" panose="02020603050405020304" pitchFamily="18" charset="0"/>
              </a:rPr>
              <a:t>Could a ministry co-op to support the church vision, work for you?</a:t>
            </a:r>
          </a:p>
          <a:p>
            <a:pPr marL="0" indent="0" algn="ctr">
              <a:buNone/>
            </a:pPr>
            <a:endParaRPr lang="en-US" sz="4000" b="1" dirty="0">
              <a:latin typeface="Times New Roman" panose="02020603050405020304" pitchFamily="18" charset="0"/>
              <a:cs typeface="Times New Roman" panose="02020603050405020304" pitchFamily="18" charset="0"/>
            </a:endParaRPr>
          </a:p>
          <a:p>
            <a:pPr marL="742950" indent="-742950" algn="ctr">
              <a:buAutoNum type="arabicPeriod"/>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u="sng"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400" b="1" dirty="0">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428900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endParaRPr lang="en-US" b="1" u="sng" dirty="0">
              <a:latin typeface="+mn-lt"/>
            </a:endParaRP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990600" y="1714500"/>
            <a:ext cx="14020800" cy="6473459"/>
          </a:xfrm>
        </p:spPr>
        <p:txBody>
          <a:bodyPr>
            <a:noAutofit/>
          </a:bodyPr>
          <a:lstStyle/>
          <a:p>
            <a:pPr marL="0" indent="0" algn="ctr">
              <a:buNone/>
            </a:pPr>
            <a:r>
              <a:rPr lang="en-US" sz="4000" b="1" dirty="0">
                <a:latin typeface="Times New Roman" panose="02020603050405020304" pitchFamily="18" charset="0"/>
                <a:cs typeface="Times New Roman" panose="02020603050405020304" pitchFamily="18" charset="0"/>
              </a:rPr>
              <a:t>Churches and Camps working together in partnership for community outreach for the sake of the Gospel </a:t>
            </a: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r>
              <a:rPr lang="en-US" sz="4000" b="1" u="sng" dirty="0">
                <a:latin typeface="Times New Roman" panose="02020603050405020304" pitchFamily="18" charset="0"/>
                <a:cs typeface="Times New Roman" panose="02020603050405020304" pitchFamily="18" charset="0"/>
              </a:rPr>
              <a:t>Questions?</a:t>
            </a:r>
          </a:p>
          <a:p>
            <a:pPr marL="0" indent="0" algn="ctr">
              <a:buNone/>
            </a:pPr>
            <a:endParaRPr lang="en-US" sz="4000" b="1" u="sng" dirty="0">
              <a:latin typeface="Times New Roman" panose="02020603050405020304" pitchFamily="18" charset="0"/>
              <a:cs typeface="Times New Roman" panose="02020603050405020304" pitchFamily="18" charset="0"/>
            </a:endParaRPr>
          </a:p>
          <a:p>
            <a:pPr marL="0" indent="0" algn="ctr">
              <a:buNone/>
            </a:pPr>
            <a:r>
              <a:rPr lang="en-US" sz="4000" b="1" u="sng" dirty="0">
                <a:latin typeface="Times New Roman" panose="02020603050405020304" pitchFamily="18" charset="0"/>
                <a:cs typeface="Times New Roman" panose="02020603050405020304" pitchFamily="18" charset="0"/>
              </a:rPr>
              <a:t>I want to talk to you</a:t>
            </a: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r>
              <a:rPr lang="en-US" sz="4000" b="1" dirty="0">
                <a:latin typeface="Times New Roman" panose="02020603050405020304" pitchFamily="18" charset="0"/>
                <a:cs typeface="Times New Roman" panose="02020603050405020304" pitchFamily="18" charset="0"/>
              </a:rPr>
              <a:t>Email </a:t>
            </a:r>
            <a:r>
              <a:rPr lang="en-US" sz="4000" b="1" dirty="0">
                <a:latin typeface="Times New Roman" panose="02020603050405020304" pitchFamily="18" charset="0"/>
                <a:cs typeface="Times New Roman" panose="02020603050405020304" pitchFamily="18" charset="0"/>
                <a:hlinkClick r:id="rId3"/>
              </a:rPr>
              <a:t>richarddavis@cccnz.nz</a:t>
            </a: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000" b="1" dirty="0">
              <a:latin typeface="Times New Roman" panose="02020603050405020304" pitchFamily="18" charset="0"/>
              <a:cs typeface="Times New Roman" panose="02020603050405020304" pitchFamily="18" charset="0"/>
            </a:endParaRPr>
          </a:p>
          <a:p>
            <a:pPr marL="0" indent="0" algn="ctr">
              <a:buNone/>
            </a:pPr>
            <a:endParaRPr lang="en-US" sz="4400" b="1" dirty="0">
              <a:latin typeface="Times New Roman" panose="02020603050405020304" pitchFamily="18" charset="0"/>
              <a:cs typeface="Times New Roman" panose="02020603050405020304" pitchFamily="18" charset="0"/>
            </a:endParaRPr>
          </a:p>
          <a:p>
            <a:pPr marL="0" indent="0">
              <a:buNone/>
            </a:pPr>
            <a:endParaRPr lang="en-US" sz="4000" b="1" dirty="0">
              <a:latin typeface="Times New Roman" panose="02020603050405020304" pitchFamily="18" charset="0"/>
              <a:cs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407212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685800"/>
          </a:xfrm>
        </p:spPr>
        <p:txBody>
          <a:bodyPr>
            <a:noAutofit/>
          </a:bodyPr>
          <a:lstStyle/>
          <a:p>
            <a:endParaRPr lang="en-US" sz="4000" b="1" u="sng" dirty="0">
              <a:latin typeface="+mn-lt"/>
            </a:endParaRP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1304606" y="1790700"/>
            <a:ext cx="14630400" cy="7696200"/>
          </a:xfrm>
        </p:spPr>
        <p:txBody>
          <a:bodyPr>
            <a:noAutofit/>
          </a:bodyPr>
          <a:lstStyle/>
          <a:p>
            <a:pPr marL="0" indent="0" algn="ctr">
              <a:buNone/>
            </a:pPr>
            <a:br>
              <a:rPr lang="en-NZ" sz="2000" dirty="0"/>
            </a:br>
            <a:r>
              <a:rPr lang="en-US" sz="3600" b="1" dirty="0">
                <a:latin typeface="Times New Roman" panose="02020603050405020304" pitchFamily="18" charset="0"/>
                <a:cs typeface="Times New Roman" panose="02020603050405020304" pitchFamily="18" charset="0"/>
              </a:rPr>
              <a:t>Local churches often have a vision for the lost in their community. However, we acknowledge that this can be hard work and that we can feel isolated and alone. Today we will hear from a like-minded churches how we can work together, especially with camps, look at some future opportunity to ultimately strengthen, deepen and potentially accelerate the church’s community outreach and help fulfil Christ’s mission</a:t>
            </a:r>
          </a:p>
          <a:p>
            <a:pPr marL="0" indent="0" algn="l">
              <a:buNone/>
            </a:pP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17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0FDB8289-3615-C4EE-AE2E-4A81350FC13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5C0482-BE78-8946-330F-1FE7A66EB374}"/>
              </a:ext>
            </a:extLst>
          </p:cNvPr>
          <p:cNvSpPr>
            <a:spLocks noGrp="1"/>
          </p:cNvSpPr>
          <p:nvPr>
            <p:ph type="title"/>
          </p:nvPr>
        </p:nvSpPr>
        <p:spPr>
          <a:xfrm>
            <a:off x="4267200" y="571500"/>
            <a:ext cx="8229600" cy="685800"/>
          </a:xfrm>
        </p:spPr>
        <p:txBody>
          <a:bodyPr>
            <a:noAutofit/>
          </a:bodyPr>
          <a:lstStyle/>
          <a:p>
            <a:r>
              <a:rPr lang="en-US" sz="4000" b="1" u="sng" dirty="0">
                <a:latin typeface="+mn-lt"/>
              </a:rPr>
              <a:t>Colossians 4:7-15</a:t>
            </a:r>
          </a:p>
        </p:txBody>
      </p:sp>
      <p:sp>
        <p:nvSpPr>
          <p:cNvPr id="4" name="Content Placeholder 3">
            <a:extLst>
              <a:ext uri="{FF2B5EF4-FFF2-40B4-BE49-F238E27FC236}">
                <a16:creationId xmlns:a16="http://schemas.microsoft.com/office/drawing/2014/main" id="{5341C810-2C0C-68B2-591C-35D9B0402586}"/>
              </a:ext>
            </a:extLst>
          </p:cNvPr>
          <p:cNvSpPr>
            <a:spLocks noGrp="1"/>
          </p:cNvSpPr>
          <p:nvPr>
            <p:ph idx="1"/>
          </p:nvPr>
        </p:nvSpPr>
        <p:spPr>
          <a:xfrm>
            <a:off x="1304606" y="1790700"/>
            <a:ext cx="14630400" cy="7696200"/>
          </a:xfrm>
        </p:spPr>
        <p:txBody>
          <a:bodyPr>
            <a:noAutofit/>
          </a:bodyPr>
          <a:lstStyle/>
          <a:p>
            <a:pPr marL="0" indent="0" algn="l">
              <a:buNone/>
            </a:pP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7 </a:t>
            </a:r>
            <a:r>
              <a:rPr lang="en-NZ" b="1" i="0" u="none" strike="noStrike" dirty="0">
                <a:solidFill>
                  <a:srgbClr val="000000"/>
                </a:solidFill>
                <a:effectLst/>
                <a:latin typeface="Times New Roman" panose="02020603050405020304" pitchFamily="18" charset="0"/>
                <a:cs typeface="Times New Roman" panose="02020603050405020304" pitchFamily="18" charset="0"/>
              </a:rPr>
              <a:t>Tychicus</a:t>
            </a:r>
            <a:r>
              <a:rPr lang="en-NZ" b="0" i="0" u="none" strike="noStrike" dirty="0">
                <a:solidFill>
                  <a:srgbClr val="000000"/>
                </a:solidFill>
                <a:effectLst/>
                <a:latin typeface="Times New Roman" panose="02020603050405020304" pitchFamily="18" charset="0"/>
                <a:cs typeface="Times New Roman" panose="02020603050405020304" pitchFamily="18" charset="0"/>
              </a:rPr>
              <a:t> will tell you all the news about me. He is a dear brother, a faithful minister and fellow servant</a:t>
            </a:r>
            <a:r>
              <a:rPr lang="en-NZ" baseline="30000" dirty="0">
                <a:solidFill>
                  <a:srgbClr val="000000"/>
                </a:solidFill>
                <a:latin typeface="Times New Roman" panose="02020603050405020304" pitchFamily="18" charset="0"/>
                <a:cs typeface="Times New Roman" panose="02020603050405020304" pitchFamily="18" charset="0"/>
              </a:rPr>
              <a:t> </a:t>
            </a:r>
            <a:r>
              <a:rPr lang="en-NZ" b="0" i="0" u="none" strike="noStrike" dirty="0">
                <a:solidFill>
                  <a:srgbClr val="000000"/>
                </a:solidFill>
                <a:effectLst/>
                <a:latin typeface="Times New Roman" panose="02020603050405020304" pitchFamily="18" charset="0"/>
                <a:cs typeface="Times New Roman" panose="02020603050405020304" pitchFamily="18" charset="0"/>
              </a:rPr>
              <a:t>in the Lord.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8 </a:t>
            </a:r>
            <a:r>
              <a:rPr lang="en-NZ" b="0" i="0" u="none" strike="noStrike" dirty="0">
                <a:solidFill>
                  <a:srgbClr val="000000"/>
                </a:solidFill>
                <a:effectLst/>
                <a:latin typeface="Times New Roman" panose="02020603050405020304" pitchFamily="18" charset="0"/>
                <a:cs typeface="Times New Roman" panose="02020603050405020304" pitchFamily="18" charset="0"/>
              </a:rPr>
              <a:t>I am sending him to you for the express purpose that you may know about our</a:t>
            </a:r>
            <a:r>
              <a:rPr lang="en-NZ" baseline="30000" dirty="0">
                <a:solidFill>
                  <a:srgbClr val="000000"/>
                </a:solidFill>
                <a:latin typeface="Times New Roman" panose="02020603050405020304" pitchFamily="18" charset="0"/>
                <a:cs typeface="Times New Roman" panose="02020603050405020304" pitchFamily="18" charset="0"/>
              </a:rPr>
              <a:t> </a:t>
            </a:r>
            <a:r>
              <a:rPr lang="en-NZ" b="0" i="0" u="none" strike="noStrike" dirty="0">
                <a:solidFill>
                  <a:srgbClr val="000000"/>
                </a:solidFill>
                <a:effectLst/>
                <a:latin typeface="Times New Roman" panose="02020603050405020304" pitchFamily="18" charset="0"/>
                <a:cs typeface="Times New Roman" panose="02020603050405020304" pitchFamily="18" charset="0"/>
              </a:rPr>
              <a:t>circumstances and that he may encourage your hearts.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9 </a:t>
            </a:r>
            <a:r>
              <a:rPr lang="en-NZ" b="0" i="0" u="none" strike="noStrike" dirty="0">
                <a:solidFill>
                  <a:srgbClr val="000000"/>
                </a:solidFill>
                <a:effectLst/>
                <a:latin typeface="Times New Roman" panose="02020603050405020304" pitchFamily="18" charset="0"/>
                <a:cs typeface="Times New Roman" panose="02020603050405020304" pitchFamily="18" charset="0"/>
              </a:rPr>
              <a:t>He is coming with </a:t>
            </a:r>
            <a:r>
              <a:rPr lang="en-NZ" b="1" i="0" u="none" strike="noStrike" dirty="0">
                <a:solidFill>
                  <a:srgbClr val="000000"/>
                </a:solidFill>
                <a:effectLst/>
                <a:latin typeface="Times New Roman" panose="02020603050405020304" pitchFamily="18" charset="0"/>
                <a:cs typeface="Times New Roman" panose="02020603050405020304" pitchFamily="18" charset="0"/>
              </a:rPr>
              <a:t>Onesimus</a:t>
            </a:r>
            <a:r>
              <a:rPr lang="en-NZ" b="0" i="0" u="none" strike="noStrike" dirty="0">
                <a:solidFill>
                  <a:srgbClr val="000000"/>
                </a:solidFill>
                <a:effectLst/>
                <a:latin typeface="Times New Roman" panose="02020603050405020304" pitchFamily="18" charset="0"/>
                <a:cs typeface="Times New Roman" panose="02020603050405020304" pitchFamily="18" charset="0"/>
              </a:rPr>
              <a:t>, our faithful and dear brother, who is one of you. They will tell you everything that is happening here.</a:t>
            </a:r>
          </a:p>
          <a:p>
            <a:pPr marL="0" indent="0" algn="l">
              <a:buNone/>
            </a:pP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10 </a:t>
            </a:r>
            <a:r>
              <a:rPr lang="en-NZ" b="0" i="0" u="none" strike="noStrike" dirty="0">
                <a:solidFill>
                  <a:srgbClr val="000000"/>
                </a:solidFill>
                <a:effectLst/>
                <a:latin typeface="Times New Roman" panose="02020603050405020304" pitchFamily="18" charset="0"/>
                <a:cs typeface="Times New Roman" panose="02020603050405020304" pitchFamily="18" charset="0"/>
              </a:rPr>
              <a:t>My fellow prisoner </a:t>
            </a:r>
            <a:r>
              <a:rPr lang="en-NZ" b="1" i="0" u="none" strike="noStrike" dirty="0">
                <a:solidFill>
                  <a:srgbClr val="000000"/>
                </a:solidFill>
                <a:effectLst/>
                <a:latin typeface="Times New Roman" panose="02020603050405020304" pitchFamily="18" charset="0"/>
                <a:cs typeface="Times New Roman" panose="02020603050405020304" pitchFamily="18" charset="0"/>
              </a:rPr>
              <a:t>Aristarchus</a:t>
            </a:r>
            <a:r>
              <a:rPr lang="en-NZ" b="0" i="0" u="none" strike="noStrike" dirty="0">
                <a:solidFill>
                  <a:srgbClr val="000000"/>
                </a:solidFill>
                <a:effectLst/>
                <a:latin typeface="Times New Roman" panose="02020603050405020304" pitchFamily="18" charset="0"/>
                <a:cs typeface="Times New Roman" panose="02020603050405020304" pitchFamily="18" charset="0"/>
              </a:rPr>
              <a:t> sends you his greetings, as does </a:t>
            </a:r>
            <a:r>
              <a:rPr lang="en-NZ" b="1" i="0" u="none" strike="noStrike" dirty="0">
                <a:solidFill>
                  <a:srgbClr val="000000"/>
                </a:solidFill>
                <a:effectLst/>
                <a:latin typeface="Times New Roman" panose="02020603050405020304" pitchFamily="18" charset="0"/>
                <a:cs typeface="Times New Roman" panose="02020603050405020304" pitchFamily="18" charset="0"/>
              </a:rPr>
              <a:t>Mark</a:t>
            </a:r>
            <a:r>
              <a:rPr lang="en-NZ" b="0" i="0" u="none" strike="noStrike" dirty="0">
                <a:solidFill>
                  <a:srgbClr val="000000"/>
                </a:solidFill>
                <a:effectLst/>
                <a:latin typeface="Times New Roman" panose="02020603050405020304" pitchFamily="18" charset="0"/>
                <a:cs typeface="Times New Roman" panose="02020603050405020304" pitchFamily="18" charset="0"/>
              </a:rPr>
              <a:t>, the cousin of </a:t>
            </a:r>
            <a:r>
              <a:rPr lang="en-NZ" b="1" i="0" u="none" strike="noStrike" dirty="0">
                <a:solidFill>
                  <a:srgbClr val="000000"/>
                </a:solidFill>
                <a:effectLst/>
                <a:latin typeface="Times New Roman" panose="02020603050405020304" pitchFamily="18" charset="0"/>
                <a:cs typeface="Times New Roman" panose="02020603050405020304" pitchFamily="18" charset="0"/>
              </a:rPr>
              <a:t>Barnabas</a:t>
            </a:r>
            <a:r>
              <a:rPr lang="en-NZ" b="0" i="0" u="none" strike="noStrike" dirty="0">
                <a:solidFill>
                  <a:srgbClr val="000000"/>
                </a:solidFill>
                <a:effectLst/>
                <a:latin typeface="Times New Roman" panose="02020603050405020304" pitchFamily="18" charset="0"/>
                <a:cs typeface="Times New Roman" panose="02020603050405020304" pitchFamily="18" charset="0"/>
              </a:rPr>
              <a:t>. (You have received instructions about him; if he comes to you, welcome him.)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11 </a:t>
            </a:r>
            <a:r>
              <a:rPr lang="en-NZ" b="1" i="0" u="none" strike="noStrike" dirty="0">
                <a:solidFill>
                  <a:srgbClr val="000000"/>
                </a:solidFill>
                <a:effectLst/>
                <a:latin typeface="Times New Roman" panose="02020603050405020304" pitchFamily="18" charset="0"/>
                <a:cs typeface="Times New Roman" panose="02020603050405020304" pitchFamily="18" charset="0"/>
              </a:rPr>
              <a:t>Jesus</a:t>
            </a:r>
            <a:r>
              <a:rPr lang="en-NZ" b="0" i="0" u="none" strike="noStrike" dirty="0">
                <a:solidFill>
                  <a:srgbClr val="000000"/>
                </a:solidFill>
                <a:effectLst/>
                <a:latin typeface="Times New Roman" panose="02020603050405020304" pitchFamily="18" charset="0"/>
                <a:cs typeface="Times New Roman" panose="02020603050405020304" pitchFamily="18" charset="0"/>
              </a:rPr>
              <a:t>, </a:t>
            </a:r>
            <a:r>
              <a:rPr lang="en-NZ" b="1" i="0" u="none" strike="noStrike" dirty="0">
                <a:solidFill>
                  <a:srgbClr val="000000"/>
                </a:solidFill>
                <a:effectLst/>
                <a:latin typeface="Times New Roman" panose="02020603050405020304" pitchFamily="18" charset="0"/>
                <a:cs typeface="Times New Roman" panose="02020603050405020304" pitchFamily="18" charset="0"/>
              </a:rPr>
              <a:t>who is called Justus</a:t>
            </a:r>
            <a:r>
              <a:rPr lang="en-NZ" b="0" i="0" u="none" strike="noStrike" dirty="0">
                <a:solidFill>
                  <a:srgbClr val="000000"/>
                </a:solidFill>
                <a:effectLst/>
                <a:latin typeface="Times New Roman" panose="02020603050405020304" pitchFamily="18" charset="0"/>
                <a:cs typeface="Times New Roman" panose="02020603050405020304" pitchFamily="18" charset="0"/>
              </a:rPr>
              <a:t>, also sends greetings. These are the only Jews among my co- workers for the kingdom of God, and they have proved a comfort to me.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12 </a:t>
            </a:r>
            <a:r>
              <a:rPr lang="en-NZ" b="1" i="0" u="none" strike="noStrike" dirty="0">
                <a:solidFill>
                  <a:srgbClr val="000000"/>
                </a:solidFill>
                <a:effectLst/>
                <a:latin typeface="Times New Roman" panose="02020603050405020304" pitchFamily="18" charset="0"/>
                <a:cs typeface="Times New Roman" panose="02020603050405020304" pitchFamily="18" charset="0"/>
              </a:rPr>
              <a:t>Epaphras</a:t>
            </a:r>
            <a:r>
              <a:rPr lang="en-NZ" b="0" i="0" u="none" strike="noStrike" dirty="0">
                <a:solidFill>
                  <a:srgbClr val="000000"/>
                </a:solidFill>
                <a:effectLst/>
                <a:latin typeface="Times New Roman" panose="02020603050405020304" pitchFamily="18" charset="0"/>
                <a:cs typeface="Times New Roman" panose="02020603050405020304" pitchFamily="18" charset="0"/>
              </a:rPr>
              <a:t>, who is one of you and a servant of Christ Jesus, sends greetings. He is always wrestling in prayer for you, that you may stand firm in all the will of God, mature and fully assured.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13 </a:t>
            </a:r>
            <a:r>
              <a:rPr lang="en-NZ" b="0" i="0" u="none" strike="noStrike" dirty="0">
                <a:solidFill>
                  <a:srgbClr val="000000"/>
                </a:solidFill>
                <a:effectLst/>
                <a:latin typeface="Times New Roman" panose="02020603050405020304" pitchFamily="18" charset="0"/>
                <a:cs typeface="Times New Roman" panose="02020603050405020304" pitchFamily="18" charset="0"/>
              </a:rPr>
              <a:t>I vouch for him that he is working hard for you and for those at Laodicea and Hierapolis.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14 </a:t>
            </a:r>
            <a:r>
              <a:rPr lang="en-NZ" b="0" i="0" u="none" strike="noStrike" dirty="0">
                <a:solidFill>
                  <a:srgbClr val="000000"/>
                </a:solidFill>
                <a:effectLst/>
                <a:latin typeface="Times New Roman" panose="02020603050405020304" pitchFamily="18" charset="0"/>
                <a:cs typeface="Times New Roman" panose="02020603050405020304" pitchFamily="18" charset="0"/>
              </a:rPr>
              <a:t>Our dear friend</a:t>
            </a:r>
            <a:r>
              <a:rPr lang="en-NZ" b="1" i="0" u="none" strike="noStrike" dirty="0">
                <a:solidFill>
                  <a:srgbClr val="000000"/>
                </a:solidFill>
                <a:effectLst/>
                <a:latin typeface="Times New Roman" panose="02020603050405020304" pitchFamily="18" charset="0"/>
                <a:cs typeface="Times New Roman" panose="02020603050405020304" pitchFamily="18" charset="0"/>
              </a:rPr>
              <a:t> Luke</a:t>
            </a:r>
            <a:r>
              <a:rPr lang="en-NZ" b="0" i="0" u="none" strike="noStrike" dirty="0">
                <a:solidFill>
                  <a:srgbClr val="000000"/>
                </a:solidFill>
                <a:effectLst/>
                <a:latin typeface="Times New Roman" panose="02020603050405020304" pitchFamily="18" charset="0"/>
                <a:cs typeface="Times New Roman" panose="02020603050405020304" pitchFamily="18" charset="0"/>
              </a:rPr>
              <a:t>, the doctor, and </a:t>
            </a:r>
            <a:r>
              <a:rPr lang="en-NZ" b="1" i="0" u="none" strike="noStrike" dirty="0">
                <a:solidFill>
                  <a:srgbClr val="000000"/>
                </a:solidFill>
                <a:effectLst/>
                <a:latin typeface="Times New Roman" panose="02020603050405020304" pitchFamily="18" charset="0"/>
                <a:cs typeface="Times New Roman" panose="02020603050405020304" pitchFamily="18" charset="0"/>
              </a:rPr>
              <a:t>Demas</a:t>
            </a:r>
            <a:r>
              <a:rPr lang="en-NZ" b="0" i="0" u="none" strike="noStrike" dirty="0">
                <a:solidFill>
                  <a:srgbClr val="000000"/>
                </a:solidFill>
                <a:effectLst/>
                <a:latin typeface="Times New Roman" panose="02020603050405020304" pitchFamily="18" charset="0"/>
                <a:cs typeface="Times New Roman" panose="02020603050405020304" pitchFamily="18" charset="0"/>
              </a:rPr>
              <a:t> send greetings. </a:t>
            </a:r>
            <a:r>
              <a:rPr lang="en-NZ" b="1" i="0" u="none" strike="noStrike" baseline="30000" dirty="0">
                <a:solidFill>
                  <a:srgbClr val="000000"/>
                </a:solidFill>
                <a:effectLst/>
                <a:latin typeface="Times New Roman" panose="02020603050405020304" pitchFamily="18" charset="0"/>
                <a:cs typeface="Times New Roman" panose="02020603050405020304" pitchFamily="18" charset="0"/>
              </a:rPr>
              <a:t>15 </a:t>
            </a:r>
            <a:r>
              <a:rPr lang="en-NZ" b="0" i="0" u="none" strike="noStrike" dirty="0">
                <a:solidFill>
                  <a:srgbClr val="000000"/>
                </a:solidFill>
                <a:effectLst/>
                <a:latin typeface="Times New Roman" panose="02020603050405020304" pitchFamily="18" charset="0"/>
                <a:cs typeface="Times New Roman" panose="02020603050405020304" pitchFamily="18" charset="0"/>
              </a:rPr>
              <a:t>Give my greetings to the brothers and sisters at Laodicea, and to </a:t>
            </a:r>
            <a:r>
              <a:rPr lang="en-NZ" b="1" i="0" u="none" strike="noStrike" dirty="0">
                <a:solidFill>
                  <a:srgbClr val="000000"/>
                </a:solidFill>
                <a:effectLst/>
                <a:latin typeface="Times New Roman" panose="02020603050405020304" pitchFamily="18" charset="0"/>
                <a:cs typeface="Times New Roman" panose="02020603050405020304" pitchFamily="18" charset="0"/>
              </a:rPr>
              <a:t>Nympha</a:t>
            </a:r>
            <a:r>
              <a:rPr lang="en-NZ" b="0" i="0" u="none" strike="noStrike" dirty="0">
                <a:solidFill>
                  <a:srgbClr val="000000"/>
                </a:solidFill>
                <a:effectLst/>
                <a:latin typeface="Times New Roman" panose="02020603050405020304" pitchFamily="18" charset="0"/>
                <a:cs typeface="Times New Roman" panose="02020603050405020304" pitchFamily="18" charset="0"/>
              </a:rPr>
              <a:t> and the church in her house.</a:t>
            </a:r>
          </a:p>
          <a:p>
            <a:pPr marL="0" indent="0">
              <a:buNone/>
            </a:pPr>
            <a:br>
              <a:rPr lang="en-NZ" sz="2000" dirty="0"/>
            </a:b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11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2E421991-1F3F-825F-EAD4-E350894BF7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E28060-A48E-F42A-CDBE-893FF00BA5BE}"/>
              </a:ext>
            </a:extLst>
          </p:cNvPr>
          <p:cNvSpPr>
            <a:spLocks noGrp="1"/>
          </p:cNvSpPr>
          <p:nvPr>
            <p:ph type="title"/>
          </p:nvPr>
        </p:nvSpPr>
        <p:spPr>
          <a:xfrm>
            <a:off x="4419600" y="1257300"/>
            <a:ext cx="8229600" cy="685800"/>
          </a:xfrm>
        </p:spPr>
        <p:txBody>
          <a:bodyPr>
            <a:noAutofit/>
          </a:bodyPr>
          <a:lstStyle/>
          <a:p>
            <a:r>
              <a:rPr lang="en-US" sz="4000" b="1" u="sng" dirty="0">
                <a:latin typeface="+mn-lt"/>
              </a:rPr>
              <a:t>Matthew 28:18-19 – the great commission</a:t>
            </a:r>
          </a:p>
        </p:txBody>
      </p:sp>
      <p:sp>
        <p:nvSpPr>
          <p:cNvPr id="4" name="Content Placeholder 3">
            <a:extLst>
              <a:ext uri="{FF2B5EF4-FFF2-40B4-BE49-F238E27FC236}">
                <a16:creationId xmlns:a16="http://schemas.microsoft.com/office/drawing/2014/main" id="{89294F61-CE56-EACF-8843-F0F4D4EF38C1}"/>
              </a:ext>
            </a:extLst>
          </p:cNvPr>
          <p:cNvSpPr>
            <a:spLocks noGrp="1"/>
          </p:cNvSpPr>
          <p:nvPr>
            <p:ph idx="1"/>
          </p:nvPr>
        </p:nvSpPr>
        <p:spPr>
          <a:xfrm>
            <a:off x="1295400" y="2400300"/>
            <a:ext cx="14639606" cy="7086600"/>
          </a:xfrm>
        </p:spPr>
        <p:txBody>
          <a:bodyPr>
            <a:noAutofit/>
          </a:bodyPr>
          <a:lstStyle/>
          <a:p>
            <a:pPr marL="0" indent="0" algn="ctr">
              <a:buNone/>
            </a:pPr>
            <a:endParaRPr lang="en-NZ"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endParaRPr lang="en-NZ"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endParaRPr lang="en-NZ"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NZ"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a:t>
            </a:r>
            <a:endParaRPr lang="en-NZ"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en-NZ" sz="2000" dirty="0"/>
            </a:b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79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u="sng" dirty="0">
                <a:latin typeface="+mn-lt"/>
              </a:rPr>
              <a:t>Your Community</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4267200" y="2880518"/>
            <a:ext cx="8229600" cy="4525963"/>
          </a:xfrm>
        </p:spPr>
        <p:txBody>
          <a:bodyPr>
            <a:noAutofit/>
          </a:bodyPr>
          <a:lstStyle/>
          <a:p>
            <a:pPr marL="0" indent="0" algn="ctr">
              <a:buNone/>
            </a:pPr>
            <a:r>
              <a:rPr lang="en-US" sz="3600" b="1" dirty="0">
                <a:latin typeface="Times New Roman" panose="02020603050405020304" pitchFamily="18" charset="0"/>
                <a:cs typeface="Times New Roman" panose="02020603050405020304" pitchFamily="18" charset="0"/>
              </a:rPr>
              <a:t>Loneliness</a:t>
            </a:r>
          </a:p>
          <a:p>
            <a:pPr marL="0" indent="0" algn="ctr">
              <a:buNone/>
            </a:pPr>
            <a:r>
              <a:rPr lang="en-US" sz="3600" b="1" dirty="0">
                <a:latin typeface="Times New Roman" panose="02020603050405020304" pitchFamily="18" charset="0"/>
                <a:cs typeface="Times New Roman" panose="02020603050405020304" pitchFamily="18" charset="0"/>
              </a:rPr>
              <a:t>Financial struggles</a:t>
            </a:r>
          </a:p>
          <a:p>
            <a:pPr marL="0" indent="0" algn="ctr">
              <a:buNone/>
            </a:pPr>
            <a:r>
              <a:rPr lang="en-US" sz="3600" b="1" dirty="0">
                <a:latin typeface="Times New Roman" panose="02020603050405020304" pitchFamily="18" charset="0"/>
                <a:cs typeface="Times New Roman" panose="02020603050405020304" pitchFamily="18" charset="0"/>
              </a:rPr>
              <a:t>Exhaustion and tiredness</a:t>
            </a:r>
          </a:p>
          <a:p>
            <a:pPr marL="0" indent="0" algn="ctr">
              <a:buNone/>
            </a:pPr>
            <a:r>
              <a:rPr lang="en-US" sz="3600" b="1" dirty="0">
                <a:latin typeface="Times New Roman" panose="02020603050405020304" pitchFamily="18" charset="0"/>
                <a:cs typeface="Times New Roman" panose="02020603050405020304" pitchFamily="18" charset="0"/>
              </a:rPr>
              <a:t>Difficulty is raising families</a:t>
            </a:r>
          </a:p>
          <a:p>
            <a:pPr marL="0" indent="0" algn="ctr">
              <a:buNone/>
            </a:pPr>
            <a:r>
              <a:rPr lang="en-US" sz="3600" b="1" dirty="0">
                <a:latin typeface="Times New Roman" panose="02020603050405020304" pitchFamily="18" charset="0"/>
                <a:cs typeface="Times New Roman" panose="02020603050405020304" pitchFamily="18" charset="0"/>
              </a:rPr>
              <a:t>A struggling with identity</a:t>
            </a:r>
          </a:p>
        </p:txBody>
      </p:sp>
    </p:spTree>
    <p:extLst>
      <p:ext uri="{BB962C8B-B14F-4D97-AF65-F5344CB8AC3E}">
        <p14:creationId xmlns:p14="http://schemas.microsoft.com/office/powerpoint/2010/main" val="24792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p:cNvGrpSpPr/>
        <p:nvPr/>
      </p:nvGrpSpPr>
      <p:grpSpPr>
        <a:xfrm>
          <a:off x="0" y="0"/>
          <a:ext cx="0" cy="0"/>
          <a:chOff x="0" y="0"/>
          <a:chExt cx="0" cy="0"/>
        </a:xfrm>
      </p:grpSpPr>
      <p:sp>
        <p:nvSpPr>
          <p:cNvPr id="2" name="Freeform 2"/>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3"/>
            <a:stretch>
              <a:fillRect/>
            </a:stretch>
          </a:blipFill>
        </p:spPr>
        <p:txBody>
          <a:bodyPr/>
          <a:lstStyle/>
          <a:p>
            <a:endParaRPr lang="en-US"/>
          </a:p>
        </p:txBody>
      </p:sp>
      <p:sp>
        <p:nvSpPr>
          <p:cNvPr id="3" name="Title 2">
            <a:extLst>
              <a:ext uri="{FF2B5EF4-FFF2-40B4-BE49-F238E27FC236}">
                <a16:creationId xmlns:a16="http://schemas.microsoft.com/office/drawing/2014/main" id="{E5C2313A-2C11-0AB9-CAA7-E1A858246178}"/>
              </a:ext>
            </a:extLst>
          </p:cNvPr>
          <p:cNvSpPr>
            <a:spLocks noGrp="1"/>
          </p:cNvSpPr>
          <p:nvPr>
            <p:ph type="title"/>
          </p:nvPr>
        </p:nvSpPr>
        <p:spPr>
          <a:xfrm>
            <a:off x="4267200" y="571500"/>
            <a:ext cx="8229600" cy="1143000"/>
          </a:xfrm>
        </p:spPr>
        <p:txBody>
          <a:bodyPr>
            <a:noAutofit/>
          </a:bodyPr>
          <a:lstStyle/>
          <a:p>
            <a:r>
              <a:rPr lang="en-US" sz="4000" b="1" dirty="0">
                <a:latin typeface="+mn-lt"/>
              </a:rPr>
              <a:t>Romans 10:13-15</a:t>
            </a:r>
          </a:p>
        </p:txBody>
      </p:sp>
      <p:sp>
        <p:nvSpPr>
          <p:cNvPr id="4" name="Content Placeholder 3">
            <a:extLst>
              <a:ext uri="{FF2B5EF4-FFF2-40B4-BE49-F238E27FC236}">
                <a16:creationId xmlns:a16="http://schemas.microsoft.com/office/drawing/2014/main" id="{D8EF241E-3EE5-B322-777C-59E6759A856A}"/>
              </a:ext>
            </a:extLst>
          </p:cNvPr>
          <p:cNvSpPr>
            <a:spLocks noGrp="1"/>
          </p:cNvSpPr>
          <p:nvPr>
            <p:ph idx="1"/>
          </p:nvPr>
        </p:nvSpPr>
        <p:spPr>
          <a:xfrm>
            <a:off x="2590800" y="3162300"/>
            <a:ext cx="12268200" cy="3733800"/>
          </a:xfrm>
        </p:spPr>
        <p:txBody>
          <a:bodyPr>
            <a:noAutofit/>
          </a:bodyPr>
          <a:lstStyle/>
          <a:p>
            <a:pPr marL="0" indent="0" algn="ctr">
              <a:buNone/>
            </a:pPr>
            <a:r>
              <a:rPr lang="en-NZ" sz="4000" b="1" i="0" u="none" strike="noStrike" dirty="0">
                <a:solidFill>
                  <a:srgbClr val="000000"/>
                </a:solidFill>
                <a:effectLst/>
                <a:latin typeface="Times New Roman" panose="02020603050405020304" pitchFamily="18" charset="0"/>
                <a:cs typeface="Times New Roman" panose="02020603050405020304" pitchFamily="18" charset="0"/>
              </a:rPr>
              <a:t>Yes, “everyone who trusts in the Lord</a:t>
            </a:r>
            <a:r>
              <a:rPr lang="en-NZ" sz="4000" b="1" baseline="30000" dirty="0">
                <a:solidFill>
                  <a:srgbClr val="000000"/>
                </a:solidFill>
                <a:latin typeface="Times New Roman" panose="02020603050405020304" pitchFamily="18" charset="0"/>
                <a:cs typeface="Times New Roman" panose="02020603050405020304" pitchFamily="18" charset="0"/>
              </a:rPr>
              <a:t> </a:t>
            </a:r>
            <a:r>
              <a:rPr lang="en-NZ" sz="4000" b="1" i="0" u="none" strike="noStrike" dirty="0">
                <a:solidFill>
                  <a:srgbClr val="000000"/>
                </a:solidFill>
                <a:effectLst/>
                <a:latin typeface="Times New Roman" panose="02020603050405020304" pitchFamily="18" charset="0"/>
                <a:cs typeface="Times New Roman" panose="02020603050405020304" pitchFamily="18" charset="0"/>
              </a:rPr>
              <a:t>will be saved.”</a:t>
            </a:r>
            <a:r>
              <a:rPr lang="en-NZ" sz="4000" b="1" i="0" u="none" strike="noStrike" baseline="30000" dirty="0">
                <a:solidFill>
                  <a:srgbClr val="000000"/>
                </a:solidFill>
                <a:effectLst/>
                <a:latin typeface="Times New Roman" panose="02020603050405020304" pitchFamily="18" charset="0"/>
                <a:cs typeface="Times New Roman" panose="02020603050405020304" pitchFamily="18" charset="0"/>
              </a:rPr>
              <a:t>[</a:t>
            </a:r>
            <a:endParaRPr lang="en-NZ" sz="4000" b="1"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lgn="ctr">
              <a:buNone/>
            </a:pPr>
            <a:r>
              <a:rPr lang="en-NZ" sz="4000" b="1" i="0" u="none" strike="noStrike" dirty="0">
                <a:solidFill>
                  <a:srgbClr val="000000"/>
                </a:solidFill>
                <a:effectLst/>
                <a:latin typeface="Times New Roman" panose="02020603050405020304" pitchFamily="18" charset="0"/>
                <a:cs typeface="Times New Roman" panose="02020603050405020304" pitchFamily="18" charset="0"/>
              </a:rPr>
              <a:t>But before people can pray to the Lord for help, they must believe in him. And before they can believe in the Lord, they must hear about him. And for anyone to hear about the Lord, someone must tell them. </a:t>
            </a:r>
            <a:r>
              <a:rPr lang="en-NZ" sz="4000" b="1" i="0" u="none" strike="noStrike" baseline="30000" dirty="0">
                <a:solidFill>
                  <a:srgbClr val="000000"/>
                </a:solidFill>
                <a:effectLst/>
                <a:latin typeface="Times New Roman" panose="02020603050405020304" pitchFamily="18" charset="0"/>
                <a:cs typeface="Times New Roman" panose="02020603050405020304" pitchFamily="18" charset="0"/>
              </a:rPr>
              <a:t> </a:t>
            </a:r>
            <a:r>
              <a:rPr lang="en-NZ" sz="4000" b="1" i="0" u="none" strike="noStrike" dirty="0">
                <a:solidFill>
                  <a:srgbClr val="000000"/>
                </a:solidFill>
                <a:effectLst/>
                <a:latin typeface="Times New Roman" panose="02020603050405020304" pitchFamily="18" charset="0"/>
                <a:cs typeface="Times New Roman" panose="02020603050405020304" pitchFamily="18" charset="0"/>
              </a:rPr>
              <a:t>And before anyone can go and tell them, they must be sent. As the Scriptures say, “How wonderful it is to see someone coming to tell good news! </a:t>
            </a:r>
          </a:p>
          <a:p>
            <a:pPr marL="0" indent="0">
              <a:buNone/>
            </a:pP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62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0B5CE186-4C79-7080-C604-897F0E0D46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C8D2DD-7370-1397-E1FC-0EEA8127EC5E}"/>
              </a:ext>
            </a:extLst>
          </p:cNvPr>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2"/>
            <a:stretch>
              <a:fillRect/>
            </a:stretch>
          </a:blipFill>
        </p:spPr>
        <p:txBody>
          <a:bodyPr/>
          <a:lstStyle/>
          <a:p>
            <a:endParaRPr lang="en-US"/>
          </a:p>
        </p:txBody>
      </p:sp>
      <p:sp>
        <p:nvSpPr>
          <p:cNvPr id="3" name="Title 2">
            <a:extLst>
              <a:ext uri="{FF2B5EF4-FFF2-40B4-BE49-F238E27FC236}">
                <a16:creationId xmlns:a16="http://schemas.microsoft.com/office/drawing/2014/main" id="{F28105BE-6E10-8AB6-8950-9D52C2C38613}"/>
              </a:ext>
            </a:extLst>
          </p:cNvPr>
          <p:cNvSpPr>
            <a:spLocks noGrp="1"/>
          </p:cNvSpPr>
          <p:nvPr>
            <p:ph type="title"/>
          </p:nvPr>
        </p:nvSpPr>
        <p:spPr>
          <a:xfrm>
            <a:off x="4267200" y="571500"/>
            <a:ext cx="8229600" cy="1143000"/>
          </a:xfrm>
        </p:spPr>
        <p:txBody>
          <a:bodyPr>
            <a:noAutofit/>
          </a:bodyPr>
          <a:lstStyle/>
          <a:p>
            <a:r>
              <a:rPr lang="en-US" sz="4000" b="1" i="1" u="sng" dirty="0">
                <a:latin typeface="+mn-lt"/>
              </a:rPr>
              <a:t>Discussion</a:t>
            </a:r>
          </a:p>
        </p:txBody>
      </p:sp>
      <p:sp>
        <p:nvSpPr>
          <p:cNvPr id="4" name="Content Placeholder 3">
            <a:extLst>
              <a:ext uri="{FF2B5EF4-FFF2-40B4-BE49-F238E27FC236}">
                <a16:creationId xmlns:a16="http://schemas.microsoft.com/office/drawing/2014/main" id="{BC020879-6582-1338-47A0-782CAEE9D3DA}"/>
              </a:ext>
            </a:extLst>
          </p:cNvPr>
          <p:cNvSpPr>
            <a:spLocks noGrp="1"/>
          </p:cNvSpPr>
          <p:nvPr>
            <p:ph idx="1"/>
          </p:nvPr>
        </p:nvSpPr>
        <p:spPr>
          <a:xfrm>
            <a:off x="4267200" y="2880518"/>
            <a:ext cx="8229600" cy="4525963"/>
          </a:xfrm>
        </p:spPr>
        <p:txBody>
          <a:bodyPr>
            <a:noAutofit/>
          </a:bodyPr>
          <a:lstStyle/>
          <a:p>
            <a:pPr marL="0" indent="0" algn="ctr">
              <a:buNone/>
            </a:pPr>
            <a:r>
              <a:rPr lang="en-US" sz="3600" b="1" i="1" dirty="0">
                <a:latin typeface="Times New Roman" panose="02020603050405020304" pitchFamily="18" charset="0"/>
                <a:cs typeface="Times New Roman" panose="02020603050405020304" pitchFamily="18" charset="0"/>
              </a:rPr>
              <a:t>What does Community Outreach look like in your church family</a:t>
            </a:r>
          </a:p>
        </p:txBody>
      </p:sp>
    </p:spTree>
    <p:extLst>
      <p:ext uri="{BB962C8B-B14F-4D97-AF65-F5344CB8AC3E}">
        <p14:creationId xmlns:p14="http://schemas.microsoft.com/office/powerpoint/2010/main" val="183403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CEFBA0CC-CBD5-4615-00F5-84DFB238CE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F36282-A3A5-9170-3EF8-C2ED0EF5C2FA}"/>
              </a:ext>
            </a:extLst>
          </p:cNvPr>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3"/>
            <a:stretch>
              <a:fillRect/>
            </a:stretch>
          </a:blipFill>
        </p:spPr>
        <p:txBody>
          <a:bodyPr/>
          <a:lstStyle/>
          <a:p>
            <a:endParaRPr lang="en-US"/>
          </a:p>
        </p:txBody>
      </p:sp>
      <p:sp>
        <p:nvSpPr>
          <p:cNvPr id="3" name="Title 2">
            <a:extLst>
              <a:ext uri="{FF2B5EF4-FFF2-40B4-BE49-F238E27FC236}">
                <a16:creationId xmlns:a16="http://schemas.microsoft.com/office/drawing/2014/main" id="{649E5E1D-8D66-A1DD-50F8-98704EF0B7CE}"/>
              </a:ext>
            </a:extLst>
          </p:cNvPr>
          <p:cNvSpPr>
            <a:spLocks noGrp="1"/>
          </p:cNvSpPr>
          <p:nvPr>
            <p:ph type="title"/>
          </p:nvPr>
        </p:nvSpPr>
        <p:spPr>
          <a:xfrm>
            <a:off x="4267200" y="571500"/>
            <a:ext cx="8229600" cy="1143000"/>
          </a:xfrm>
        </p:spPr>
        <p:txBody>
          <a:bodyPr>
            <a:noAutofit/>
          </a:bodyPr>
          <a:lstStyle/>
          <a:p>
            <a:r>
              <a:rPr lang="en-US" b="1" u="sng" dirty="0">
                <a:latin typeface="+mn-lt"/>
              </a:rPr>
              <a:t>Story of encouragement</a:t>
            </a:r>
          </a:p>
        </p:txBody>
      </p:sp>
      <p:sp>
        <p:nvSpPr>
          <p:cNvPr id="4" name="Content Placeholder 3">
            <a:extLst>
              <a:ext uri="{FF2B5EF4-FFF2-40B4-BE49-F238E27FC236}">
                <a16:creationId xmlns:a16="http://schemas.microsoft.com/office/drawing/2014/main" id="{3FDA1B55-DEDF-4059-DCD8-47002E479C43}"/>
              </a:ext>
            </a:extLst>
          </p:cNvPr>
          <p:cNvSpPr>
            <a:spLocks noGrp="1"/>
          </p:cNvSpPr>
          <p:nvPr>
            <p:ph idx="1"/>
          </p:nvPr>
        </p:nvSpPr>
        <p:spPr>
          <a:xfrm>
            <a:off x="3124200" y="2095500"/>
            <a:ext cx="11125200" cy="6400800"/>
          </a:xfrm>
        </p:spPr>
        <p:txBody>
          <a:bodyPr>
            <a:normAutofit/>
          </a:bodyPr>
          <a:lstStyle/>
          <a:p>
            <a:pPr marL="0" indent="0">
              <a:buNone/>
            </a:pPr>
            <a:endParaRPr lang="en-US" sz="4400" b="1" dirty="0">
              <a:latin typeface="Times New Roman" panose="02020603050405020304" pitchFamily="18" charset="0"/>
              <a:cs typeface="Times New Roman" panose="02020603050405020304" pitchFamily="18" charset="0"/>
            </a:endParaRPr>
          </a:p>
          <a:p>
            <a:pPr marL="0" indent="0" algn="ctr">
              <a:buNone/>
            </a:pPr>
            <a:r>
              <a:rPr lang="en-US" sz="4400" b="1" dirty="0" err="1">
                <a:latin typeface="Times New Roman" panose="02020603050405020304" pitchFamily="18" charset="0"/>
                <a:cs typeface="Times New Roman" panose="02020603050405020304" pitchFamily="18" charset="0"/>
              </a:rPr>
              <a:t>Manawaru</a:t>
            </a:r>
            <a:r>
              <a:rPr lang="en-US" sz="4400" b="1" dirty="0">
                <a:latin typeface="Times New Roman" panose="02020603050405020304" pitchFamily="18" charset="0"/>
                <a:cs typeface="Times New Roman" panose="02020603050405020304" pitchFamily="18" charset="0"/>
              </a:rPr>
              <a:t> Bible Church</a:t>
            </a:r>
          </a:p>
          <a:p>
            <a:pPr marL="0" indent="0" algn="ctr">
              <a:buNone/>
            </a:pPr>
            <a:r>
              <a:rPr lang="en-US" sz="4400" b="1" dirty="0">
                <a:latin typeface="Times New Roman" panose="02020603050405020304" pitchFamily="18" charset="0"/>
                <a:cs typeface="Times New Roman" panose="02020603050405020304" pitchFamily="18" charset="0"/>
              </a:rPr>
              <a:t>(a relational vision)</a:t>
            </a:r>
          </a:p>
          <a:p>
            <a:pPr marL="0" indent="0">
              <a:buNone/>
            </a:pP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10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2D6"/>
        </a:solidFill>
        <a:effectLst/>
      </p:bgPr>
    </p:bg>
    <p:spTree>
      <p:nvGrpSpPr>
        <p:cNvPr id="1" name="">
          <a:extLst>
            <a:ext uri="{FF2B5EF4-FFF2-40B4-BE49-F238E27FC236}">
              <a16:creationId xmlns:a16="http://schemas.microsoft.com/office/drawing/2014/main" id="{7C10BFA3-047A-472E-DE83-02936A98D2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8000C3-2679-A644-D76F-915B492F9B6A}"/>
              </a:ext>
            </a:extLst>
          </p:cNvPr>
          <p:cNvSpPr/>
          <p:nvPr/>
        </p:nvSpPr>
        <p:spPr>
          <a:xfrm>
            <a:off x="13867314" y="8187959"/>
            <a:ext cx="4135385" cy="1832345"/>
          </a:xfrm>
          <a:custGeom>
            <a:avLst/>
            <a:gdLst/>
            <a:ahLst/>
            <a:cxnLst/>
            <a:rect l="l" t="t" r="r" b="b"/>
            <a:pathLst>
              <a:path w="4135385" h="1832345">
                <a:moveTo>
                  <a:pt x="0" y="0"/>
                </a:moveTo>
                <a:lnTo>
                  <a:pt x="4135385" y="0"/>
                </a:lnTo>
                <a:lnTo>
                  <a:pt x="4135385" y="1832345"/>
                </a:lnTo>
                <a:lnTo>
                  <a:pt x="0" y="1832345"/>
                </a:lnTo>
                <a:lnTo>
                  <a:pt x="0" y="0"/>
                </a:lnTo>
                <a:close/>
              </a:path>
            </a:pathLst>
          </a:custGeom>
          <a:blipFill>
            <a:blip r:embed="rId3"/>
            <a:stretch>
              <a:fillRect/>
            </a:stretch>
          </a:blipFill>
        </p:spPr>
        <p:txBody>
          <a:bodyPr/>
          <a:lstStyle/>
          <a:p>
            <a:endParaRPr lang="en-US"/>
          </a:p>
        </p:txBody>
      </p:sp>
      <p:sp>
        <p:nvSpPr>
          <p:cNvPr id="3" name="Title 2">
            <a:extLst>
              <a:ext uri="{FF2B5EF4-FFF2-40B4-BE49-F238E27FC236}">
                <a16:creationId xmlns:a16="http://schemas.microsoft.com/office/drawing/2014/main" id="{14271DF8-F0F6-F404-94CA-4468B2FC15F3}"/>
              </a:ext>
            </a:extLst>
          </p:cNvPr>
          <p:cNvSpPr>
            <a:spLocks noGrp="1"/>
          </p:cNvSpPr>
          <p:nvPr>
            <p:ph type="title"/>
          </p:nvPr>
        </p:nvSpPr>
        <p:spPr>
          <a:xfrm>
            <a:off x="4267200" y="1714500"/>
            <a:ext cx="8229600" cy="1143000"/>
          </a:xfrm>
        </p:spPr>
        <p:txBody>
          <a:bodyPr>
            <a:noAutofit/>
          </a:bodyPr>
          <a:lstStyle/>
          <a:p>
            <a:r>
              <a:rPr lang="en-US" b="1" u="sng" dirty="0">
                <a:latin typeface="+mn-lt"/>
              </a:rPr>
              <a:t>Christian camping in the Movement</a:t>
            </a:r>
          </a:p>
        </p:txBody>
      </p:sp>
      <p:sp>
        <p:nvSpPr>
          <p:cNvPr id="4" name="Content Placeholder 3">
            <a:extLst>
              <a:ext uri="{FF2B5EF4-FFF2-40B4-BE49-F238E27FC236}">
                <a16:creationId xmlns:a16="http://schemas.microsoft.com/office/drawing/2014/main" id="{96A51565-73F6-4170-493C-3C4FB3A602B7}"/>
              </a:ext>
            </a:extLst>
          </p:cNvPr>
          <p:cNvSpPr>
            <a:spLocks noGrp="1"/>
          </p:cNvSpPr>
          <p:nvPr>
            <p:ph idx="1"/>
          </p:nvPr>
        </p:nvSpPr>
        <p:spPr>
          <a:xfrm>
            <a:off x="2971800" y="4838700"/>
            <a:ext cx="11125200" cy="2819400"/>
          </a:xfrm>
        </p:spPr>
        <p:txBody>
          <a:bodyPr>
            <a:normAutofit/>
          </a:bodyPr>
          <a:lstStyle/>
          <a:p>
            <a:pPr marL="0" indent="0" algn="ctr">
              <a:buNone/>
            </a:pPr>
            <a:r>
              <a:rPr lang="en-US" sz="4400" b="1" dirty="0">
                <a:latin typeface="Times New Roman" panose="02020603050405020304" pitchFamily="18" charset="0"/>
                <a:cs typeface="Times New Roman" panose="02020603050405020304" pitchFamily="18" charset="0"/>
              </a:rPr>
              <a:t>Christian Camping’s identity in New Zealand</a:t>
            </a:r>
          </a:p>
          <a:p>
            <a:pPr marL="0" indent="0">
              <a:buNone/>
            </a:pP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499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AB0FA8A458E54EB3C916384274EFE7" ma:contentTypeVersion="20" ma:contentTypeDescription="Create a new document." ma:contentTypeScope="" ma:versionID="669b3195ccf9479d42f1e6c6f2a610c6">
  <xsd:schema xmlns:xsd="http://www.w3.org/2001/XMLSchema" xmlns:xs="http://www.w3.org/2001/XMLSchema" xmlns:p="http://schemas.microsoft.com/office/2006/metadata/properties" xmlns:ns2="5b787112-a2df-47e2-b6fa-961b82131c33" xmlns:ns3="dc064e63-ed66-4316-b8c8-acf766df3c2d" targetNamespace="http://schemas.microsoft.com/office/2006/metadata/properties" ma:root="true" ma:fieldsID="fa90f2cc5728f56b7e8dba4f5012e4b4" ns2:_="" ns3:_="">
    <xsd:import namespace="5b787112-a2df-47e2-b6fa-961b82131c33"/>
    <xsd:import namespace="dc064e63-ed66-4316-b8c8-acf766df3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Notes0"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mag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87112-a2df-47e2-b6fa-961b82131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s0" ma:index="18" nillable="true" ma:displayName="Notes" ma:format="Dropdown" ma:internalName="Notes0">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1c7281c-57cf-4909-afe4-4e42d36229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Image" ma:index="26" nillable="true" ma:displayName="Image" ma:format="Thumbnail" ma:internalName="Imag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064e63-ed66-4316-b8c8-acf766df3c2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cfea1b2-40eb-4b02-9e7b-d6e24a5cbe10}" ma:internalName="TaxCatchAll" ma:showField="CatchAllData" ma:web="dc064e63-ed66-4316-b8c8-acf766df3c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064e63-ed66-4316-b8c8-acf766df3c2d" xsi:nil="true"/>
    <lcf76f155ced4ddcb4097134ff3c332f xmlns="5b787112-a2df-47e2-b6fa-961b82131c33">
      <Terms xmlns="http://schemas.microsoft.com/office/infopath/2007/PartnerControls"/>
    </lcf76f155ced4ddcb4097134ff3c332f>
    <Notes0 xmlns="5b787112-a2df-47e2-b6fa-961b82131c33" xsi:nil="true"/>
    <Image xmlns="5b787112-a2df-47e2-b6fa-961b82131c33" xsi:nil="true"/>
  </documentManagement>
</p:properties>
</file>

<file path=customXml/itemProps1.xml><?xml version="1.0" encoding="utf-8"?>
<ds:datastoreItem xmlns:ds="http://schemas.openxmlformats.org/officeDocument/2006/customXml" ds:itemID="{EDC40C45-50FA-4EB0-9E33-E9795DD11030}">
  <ds:schemaRefs>
    <ds:schemaRef ds:uri="http://schemas.microsoft.com/sharepoint/v3/contenttype/forms"/>
  </ds:schemaRefs>
</ds:datastoreItem>
</file>

<file path=customXml/itemProps2.xml><?xml version="1.0" encoding="utf-8"?>
<ds:datastoreItem xmlns:ds="http://schemas.openxmlformats.org/officeDocument/2006/customXml" ds:itemID="{6721C274-F89D-4AB3-AAD2-44D50252B9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87112-a2df-47e2-b6fa-961b82131c33"/>
    <ds:schemaRef ds:uri="dc064e63-ed66-4316-b8c8-acf766df3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ADEFC5-27F7-4890-A3EF-5FFB189CB0C6}">
  <ds:schemaRefs>
    <ds:schemaRef ds:uri="http://schemas.microsoft.com/office/2006/metadata/properties"/>
    <ds:schemaRef ds:uri="http://schemas.microsoft.com/office/infopath/2007/PartnerControls"/>
    <ds:schemaRef ds:uri="dc064e63-ed66-4316-b8c8-acf766df3c2d"/>
    <ds:schemaRef ds:uri="5b787112-a2df-47e2-b6fa-961b82131c33"/>
  </ds:schemaRefs>
</ds:datastoreItem>
</file>

<file path=docProps/app.xml><?xml version="1.0" encoding="utf-8"?>
<Properties xmlns="http://schemas.openxmlformats.org/officeDocument/2006/extended-properties" xmlns:vt="http://schemas.openxmlformats.org/officeDocument/2006/docPropsVTypes">
  <TotalTime>1779</TotalTime>
  <Words>1401</Words>
  <Application>Microsoft Macintosh PowerPoint</Application>
  <PresentationFormat>Custom</PresentationFormat>
  <Paragraphs>115</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Times New Roman</vt:lpstr>
      <vt:lpstr>system-ui</vt:lpstr>
      <vt:lpstr>Calibri</vt:lpstr>
      <vt:lpstr>Source Sans Pro</vt:lpstr>
      <vt:lpstr>Aptos</vt:lpstr>
      <vt:lpstr>Arial</vt:lpstr>
      <vt:lpstr>Office Theme</vt:lpstr>
      <vt:lpstr>Welcome  Partnering for Community Outreach</vt:lpstr>
      <vt:lpstr>PowerPoint Presentation</vt:lpstr>
      <vt:lpstr>Colossians 4:7-15</vt:lpstr>
      <vt:lpstr>Matthew 28:18-19 – the great commission</vt:lpstr>
      <vt:lpstr>Your Community</vt:lpstr>
      <vt:lpstr>Romans 10:13-15</vt:lpstr>
      <vt:lpstr>Discussion</vt:lpstr>
      <vt:lpstr>Story of encouragement</vt:lpstr>
      <vt:lpstr>Christian camping in the Movement</vt:lpstr>
      <vt:lpstr>Christian Camping – The Current</vt:lpstr>
      <vt:lpstr>PowerPoint Presentation</vt:lpstr>
      <vt:lpstr>Te Maru Limited – Governance and Operations</vt:lpstr>
      <vt:lpstr>Ministry - What is a connection co-op</vt:lpstr>
      <vt:lpstr>How may they be organised</vt:lpstr>
      <vt:lpstr>The Future – Church Centric Camping</vt:lpstr>
      <vt:lpstr>How camps can support your community vision</vt:lpstr>
      <vt:lpstr>Group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Regional Summit Slides</dc:title>
  <cp:lastModifiedBy>Sophia Sinclair</cp:lastModifiedBy>
  <cp:revision>33</cp:revision>
  <dcterms:created xsi:type="dcterms:W3CDTF">2006-08-16T00:00:00Z</dcterms:created>
  <dcterms:modified xsi:type="dcterms:W3CDTF">2024-09-17T04:56:11Z</dcterms:modified>
  <dc:identifier>DAF8tnlm11A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0x010100B2AB0FA8A458E54EB3C916384274EFE7</vt:lpwstr>
  </property>
</Properties>
</file>